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7" r:id="rId14"/>
    <p:sldId id="258" r:id="rId15"/>
    <p:sldId id="259" r:id="rId16"/>
    <p:sldId id="260" r:id="rId17"/>
    <p:sldId id="261" r:id="rId18"/>
    <p:sldId id="262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7"/>
    <p:restoredTop sz="95645"/>
  </p:normalViewPr>
  <p:slideViewPr>
    <p:cSldViewPr snapToGrid="0" snapToObjects="1">
      <p:cViewPr varScale="1">
        <p:scale>
          <a:sx n="86" d="100"/>
          <a:sy n="86" d="100"/>
        </p:scale>
        <p:origin x="4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C22C0-D0D4-324A-8F92-6E81D8034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588B1-1D24-DE46-94B1-EF4F08BDD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102D80-2F02-7240-82F0-3977EAEB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7AE000-6EE1-A349-97FA-53ED8AB3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A17F1E-EA3F-AB41-B217-266B77B7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8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06F82-1423-D546-B5B1-FFB89772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175098-AE0B-A947-AC73-0DA9D08EA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3E4FC8-F285-774A-9AE3-34C28760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B61760-0419-8841-B97B-C3087714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160E48-8180-B742-951F-9E018190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84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9D7114-CB1F-BC4D-B0DB-2F726BD61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AFA9B7-D852-ED49-9CAD-928BD49A2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5A0F1A-3E0C-6E47-88C0-9FD5C677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4F3FBE-BDF4-0E4C-8FFD-C0D410DA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1B8CBD-5601-3C4A-985D-D0F46D2B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77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AE5F8-FF63-E342-8F14-AC30AF8C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EDF5ED-983B-9D42-8A51-B3DE39A31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C3D2FB-C613-2D48-92CF-C51401A8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3B72EA-BADC-A741-A481-21FE1E9E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45AA26-FD36-654A-829F-8776FC10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68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8A69C5-BF52-1849-95EB-D89B2ED5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478912-BB16-7044-80AA-AFBE6E6A9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BD2DDF-09B2-A143-AA39-019C13B8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C8F094-EE4E-084F-B587-675B5E09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981273-02E1-164E-992A-CFD06836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03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A7825-D2D9-8544-856C-F64F6AE9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74177D-A13E-6D41-8F8B-703D4D012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CB0133-1215-4943-B38F-F84FB33A1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BEF1F8-A473-0F42-976B-720A178A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735AC6-D192-A447-B9D1-62B2F8A7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B5236F-E07F-C543-BF39-565DC2F1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2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63F87-AE6A-2D4A-8E2E-D1056132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BF1AB0-9278-8A4F-80D6-98491A13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E996B4-8FF5-8340-B042-D08BC3AE1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421992-AD2D-2247-AE65-C80B2378A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C71891-4276-6A4D-9197-53B19F446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1748E1-E687-7348-A9B5-7DCDE72D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F87FA2-1158-EF49-B48F-2874CDA6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C845E3-98BD-E34D-9C79-20903A56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7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A3DCF-ADD0-6941-90A9-8BC66347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662F90-EA9C-0F46-940A-A52D72F3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A88AC0-C59F-B943-8B80-A46231B7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287244-E657-F84D-8DF7-050154FF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9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7D5DE8-E689-924D-B502-5656D071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DBAD3A-8951-594E-81D9-28209446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DA77AA-21F7-3941-BA5E-F03393FD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27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673D6-35B2-254C-B87D-C36891B0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8E2C03-A885-C244-B662-6858054D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77141A-8BBD-3E4F-BA26-4C3E66C35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8EF9EA-86BB-DC40-B7ED-A4343A5C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4EFB8B-1D5E-8C4B-AC89-C649D82C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C33141-4F8B-9642-95A0-045D89C1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0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6A56A-3C2E-0C47-92CF-F5B7E5A7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5447E1-DBEF-4D44-ABEB-517EB5FED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2DFE48-F310-054D-8768-87A74FD71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ED4474-FBDE-8F4B-A210-F11A0D7E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5C3D66-738D-374D-BA11-A7C286D1F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16C603-1271-E845-B60A-2C908BC7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4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812190-2517-D04F-8B8A-FB5BE83A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3A8199-ACC2-F849-BA57-B2241357A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0F4189-087F-E842-A597-6C2744BDD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3FFD-D329-9045-8792-C52B20ED0FBE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BDB6DF-B870-3F49-9E36-FD2D4D657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D68592-6773-BB42-9004-D3B7FEB80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185B-1686-6E40-A749-72FBC9FFC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8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D8D777-2D5E-6B43-8EEC-1BB572CE35E9}"/>
              </a:ext>
            </a:extLst>
          </p:cNvPr>
          <p:cNvSpPr/>
          <p:nvPr/>
        </p:nvSpPr>
        <p:spPr>
          <a:xfrm>
            <a:off x="22987" y="-29102"/>
            <a:ext cx="1093694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avec coin rogné  5">
            <a:extLst>
              <a:ext uri="{FF2B5EF4-FFF2-40B4-BE49-F238E27FC236}">
                <a16:creationId xmlns:a16="http://schemas.microsoft.com/office/drawing/2014/main" id="{AAFAC1D4-FD41-D44B-97D2-E23D426440EC}"/>
              </a:ext>
            </a:extLst>
          </p:cNvPr>
          <p:cNvSpPr/>
          <p:nvPr/>
        </p:nvSpPr>
        <p:spPr>
          <a:xfrm rot="10800000">
            <a:off x="9359152" y="0"/>
            <a:ext cx="1846730" cy="2814918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sx="102000" sy="102000" algn="t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4464FCC-70D4-CD41-87BD-617B6A47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545" y="167650"/>
            <a:ext cx="2538607" cy="10026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53C7963-8CD1-8049-8D93-782B299D7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153" y="82028"/>
            <a:ext cx="1600179" cy="1253238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2B59FE5-D471-614F-9152-019FEC39DC12}"/>
              </a:ext>
            </a:extLst>
          </p:cNvPr>
          <p:cNvCxnSpPr/>
          <p:nvPr/>
        </p:nvCxnSpPr>
        <p:spPr>
          <a:xfrm>
            <a:off x="1130536" y="3690845"/>
            <a:ext cx="7764087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3B26D000-44A2-7B4F-BEEF-44553009F1AD}"/>
              </a:ext>
            </a:extLst>
          </p:cNvPr>
          <p:cNvSpPr txBox="1"/>
          <p:nvPr/>
        </p:nvSpPr>
        <p:spPr>
          <a:xfrm>
            <a:off x="1130536" y="4037242"/>
            <a:ext cx="8361617" cy="54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3200" dirty="0">
                <a:solidFill>
                  <a:srgbClr val="002060"/>
                </a:solidFill>
                <a:latin typeface="Tw Cen MT" panose="020B0602020104020603" pitchFamily="34" charset="77"/>
              </a:rPr>
              <a:t>Thème I </a:t>
            </a:r>
            <a:r>
              <a:rPr lang="fr-FR" sz="3200" dirty="0">
                <a:solidFill>
                  <a:srgbClr val="002060"/>
                </a:solidFill>
                <a:latin typeface="Avenir Roman" panose="02000503020000020003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Image Publique : Etat des Lieux </a:t>
            </a:r>
            <a:endParaRPr lang="fr-FR" sz="3200" dirty="0">
              <a:solidFill>
                <a:srgbClr val="002060"/>
              </a:solidFill>
              <a:latin typeface="Tw Cen MT" panose="020B0602020104020603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E7361FE-B2E6-B548-B59C-113B4B145548}"/>
              </a:ext>
            </a:extLst>
          </p:cNvPr>
          <p:cNvSpPr txBox="1"/>
          <p:nvPr/>
        </p:nvSpPr>
        <p:spPr>
          <a:xfrm>
            <a:off x="9259729" y="5286891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  <a:latin typeface="Avenir Roman" panose="02000503020000020003" pitchFamily="2" charset="0"/>
              </a:rPr>
              <a:t>Formateur	 </a:t>
            </a:r>
            <a:r>
              <a:rPr lang="fr-FR" sz="2400" dirty="0">
                <a:solidFill>
                  <a:schemeClr val="bg2">
                    <a:lumMod val="75000"/>
                  </a:schemeClr>
                </a:solidFill>
                <a:latin typeface="Avenir Roman" panose="02000503020000020003" pitchFamily="2" charset="0"/>
              </a:rPr>
              <a:t>I</a:t>
            </a:r>
            <a:r>
              <a:rPr lang="fr-FR" sz="2400" dirty="0">
                <a:solidFill>
                  <a:srgbClr val="002060"/>
                </a:solidFill>
                <a:latin typeface="Avenir Roman" panose="02000503020000020003" pitchFamily="2" charset="0"/>
              </a:rPr>
              <a:t> 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8C83501-77FB-4248-A082-C9503B16A839}"/>
              </a:ext>
            </a:extLst>
          </p:cNvPr>
          <p:cNvCxnSpPr/>
          <p:nvPr/>
        </p:nvCxnSpPr>
        <p:spPr>
          <a:xfrm>
            <a:off x="1130536" y="5106780"/>
            <a:ext cx="7764087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FFF9D5E9-749B-DD49-B206-910C233D0BD9}"/>
              </a:ext>
            </a:extLst>
          </p:cNvPr>
          <p:cNvSpPr txBox="1"/>
          <p:nvPr/>
        </p:nvSpPr>
        <p:spPr>
          <a:xfrm>
            <a:off x="8089848" y="5801445"/>
            <a:ext cx="2713848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FF9300"/>
                </a:solidFill>
              </a:rPr>
              <a:t>PP KEITA </a:t>
            </a:r>
            <a:r>
              <a:rPr lang="fr-FR" b="1" dirty="0" err="1">
                <a:solidFill>
                  <a:srgbClr val="FF9300"/>
                </a:solidFill>
              </a:rPr>
              <a:t>Alhi</a:t>
            </a:r>
            <a:endParaRPr lang="fr-FR" b="1" dirty="0">
              <a:solidFill>
                <a:srgbClr val="FF9300"/>
              </a:solidFill>
            </a:endParaRPr>
          </a:p>
          <a:p>
            <a:pPr lvl="0">
              <a:lnSpc>
                <a:spcPct val="90000"/>
              </a:lnSpc>
            </a:pPr>
            <a:endParaRPr lang="fr-FR" b="1" dirty="0">
              <a:solidFill>
                <a:srgbClr val="FF9300"/>
              </a:solidFill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0D08DD5-09FE-8647-B5A0-98B3CAA8A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3176" y="5921179"/>
            <a:ext cx="5021924" cy="686559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955F19FA-5574-C748-92B0-EC29F1D64192}"/>
              </a:ext>
            </a:extLst>
          </p:cNvPr>
          <p:cNvSpPr txBox="1"/>
          <p:nvPr/>
        </p:nvSpPr>
        <p:spPr>
          <a:xfrm>
            <a:off x="1265022" y="1516689"/>
            <a:ext cx="74951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2060"/>
                </a:solidFill>
                <a:latin typeface="Avenir Roman" panose="02000503020000020003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SEMINAIRE</a:t>
            </a:r>
          </a:p>
          <a:p>
            <a:r>
              <a:rPr lang="fr-FR" sz="4000" dirty="0">
                <a:solidFill>
                  <a:srgbClr val="002060"/>
                </a:solidFill>
                <a:latin typeface="Avenir Roman" panose="02000503020000020003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Image Publique De District I 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Avenir Roman" panose="02000503020000020003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Mandat 2020 - 2021</a:t>
            </a:r>
          </a:p>
        </p:txBody>
      </p:sp>
    </p:spTree>
    <p:extLst>
      <p:ext uri="{BB962C8B-B14F-4D97-AF65-F5344CB8AC3E}">
        <p14:creationId xmlns:p14="http://schemas.microsoft.com/office/powerpoint/2010/main" val="406063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9DCC73-2B8C-42AB-A5B2-A9EE750D0510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FDAC534-1E5D-42FC-A8D4-200865A82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A0143B-AD10-4221-AF34-658A0FE9BAF8}"/>
              </a:ext>
            </a:extLst>
          </p:cNvPr>
          <p:cNvSpPr/>
          <p:nvPr/>
        </p:nvSpPr>
        <p:spPr>
          <a:xfrm>
            <a:off x="390902" y="395874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8-  MALI  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3E5FCABE-E711-48AF-9A76-9232CF00B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79600"/>
              </p:ext>
            </p:extLst>
          </p:nvPr>
        </p:nvGraphicFramePr>
        <p:xfrm>
          <a:off x="449363" y="846591"/>
          <a:ext cx="11437830" cy="4716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435">
                  <a:extLst>
                    <a:ext uri="{9D8B030D-6E8A-4147-A177-3AD203B41FA5}">
                      <a16:colId xmlns:a16="http://schemas.microsoft.com/office/drawing/2014/main" val="2773950073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186446792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391218165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627409463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694490016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7054218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792756677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3146873461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1355070107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45186284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3948449396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1358443737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95232598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298324648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2289544599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4282875809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323687760"/>
                    </a:ext>
                  </a:extLst>
                </a:gridCol>
                <a:gridCol w="635435">
                  <a:extLst>
                    <a:ext uri="{9D8B030D-6E8A-4147-A177-3AD203B41FA5}">
                      <a16:colId xmlns:a16="http://schemas.microsoft.com/office/drawing/2014/main" val="1845285558"/>
                    </a:ext>
                  </a:extLst>
                </a:gridCol>
              </a:tblGrid>
              <a:tr h="446780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RANG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CLUB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MENTIONS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TWEETER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FOLLOWERS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FOLLOWING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ABONNEMENT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SITE WEB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18133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Bamako Avenir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87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1291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1199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OUI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72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76,075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691236123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Bamako Titibougou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1001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991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50,2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4256269286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Bamako Djoliba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839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797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42,825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681023702"/>
                  </a:ext>
                </a:extLst>
              </a:tr>
              <a:tr h="23828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Cayes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764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762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38,25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441928165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Bamako YELEN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533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490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31,075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756938914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Bamako Koulouba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558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544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28,9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971884213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Bamako Kanu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562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540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28,65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271904757"/>
                  </a:ext>
                </a:extLst>
              </a:tr>
              <a:tr h="23828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 Kati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349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344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17,425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561501313"/>
                  </a:ext>
                </a:extLst>
              </a:tr>
              <a:tr h="665204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u="none" strike="noStrike">
                          <a:effectLst/>
                        </a:rPr>
                        <a:t>R.C  Bamako  Alassane Kanté </a:t>
                      </a:r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260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13,875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2299408737"/>
                  </a:ext>
                </a:extLst>
              </a:tr>
              <a:tr h="446780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Bamako Rive Droite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233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229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11,65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13889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31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05CF89-9E05-415B-A93D-E79FD4E5B066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885240-46EE-4563-960B-93769B716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A36994-48E9-4E26-977B-08B0FE19ED47}"/>
              </a:ext>
            </a:extLst>
          </p:cNvPr>
          <p:cNvSpPr/>
          <p:nvPr/>
        </p:nvSpPr>
        <p:spPr>
          <a:xfrm>
            <a:off x="390902" y="395874"/>
            <a:ext cx="145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9-  SENEGAL 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0F9642E-73A7-4EC8-864E-4D2E62472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03533"/>
              </p:ext>
            </p:extLst>
          </p:nvPr>
        </p:nvGraphicFramePr>
        <p:xfrm>
          <a:off x="390902" y="936171"/>
          <a:ext cx="11718548" cy="458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314">
                  <a:extLst>
                    <a:ext uri="{9D8B030D-6E8A-4147-A177-3AD203B41FA5}">
                      <a16:colId xmlns:a16="http://schemas.microsoft.com/office/drawing/2014/main" val="642413825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2247794405"/>
                    </a:ext>
                  </a:extLst>
                </a:gridCol>
                <a:gridCol w="726811">
                  <a:extLst>
                    <a:ext uri="{9D8B030D-6E8A-4147-A177-3AD203B41FA5}">
                      <a16:colId xmlns:a16="http://schemas.microsoft.com/office/drawing/2014/main" val="1031548509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729595188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2444721433"/>
                    </a:ext>
                  </a:extLst>
                </a:gridCol>
                <a:gridCol w="712524">
                  <a:extLst>
                    <a:ext uri="{9D8B030D-6E8A-4147-A177-3AD203B41FA5}">
                      <a16:colId xmlns:a16="http://schemas.microsoft.com/office/drawing/2014/main" val="1537941867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2144880185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3325734439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462653323"/>
                    </a:ext>
                  </a:extLst>
                </a:gridCol>
                <a:gridCol w="712524">
                  <a:extLst>
                    <a:ext uri="{9D8B030D-6E8A-4147-A177-3AD203B41FA5}">
                      <a16:colId xmlns:a16="http://schemas.microsoft.com/office/drawing/2014/main" val="2713352949"/>
                    </a:ext>
                  </a:extLst>
                </a:gridCol>
                <a:gridCol w="726811">
                  <a:extLst>
                    <a:ext uri="{9D8B030D-6E8A-4147-A177-3AD203B41FA5}">
                      <a16:colId xmlns:a16="http://schemas.microsoft.com/office/drawing/2014/main" val="1408357961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1043713531"/>
                    </a:ext>
                  </a:extLst>
                </a:gridCol>
                <a:gridCol w="733161">
                  <a:extLst>
                    <a:ext uri="{9D8B030D-6E8A-4147-A177-3AD203B41FA5}">
                      <a16:colId xmlns:a16="http://schemas.microsoft.com/office/drawing/2014/main" val="780574591"/>
                    </a:ext>
                  </a:extLst>
                </a:gridCol>
                <a:gridCol w="662492">
                  <a:extLst>
                    <a:ext uri="{9D8B030D-6E8A-4147-A177-3AD203B41FA5}">
                      <a16:colId xmlns:a16="http://schemas.microsoft.com/office/drawing/2014/main" val="1140267762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1282306608"/>
                    </a:ext>
                  </a:extLst>
                </a:gridCol>
                <a:gridCol w="726811">
                  <a:extLst>
                    <a:ext uri="{9D8B030D-6E8A-4147-A177-3AD203B41FA5}">
                      <a16:colId xmlns:a16="http://schemas.microsoft.com/office/drawing/2014/main" val="531103258"/>
                    </a:ext>
                  </a:extLst>
                </a:gridCol>
                <a:gridCol w="744274">
                  <a:extLst>
                    <a:ext uri="{9D8B030D-6E8A-4147-A177-3AD203B41FA5}">
                      <a16:colId xmlns:a16="http://schemas.microsoft.com/office/drawing/2014/main" val="1104144208"/>
                    </a:ext>
                  </a:extLst>
                </a:gridCol>
                <a:gridCol w="597314">
                  <a:extLst>
                    <a:ext uri="{9D8B030D-6E8A-4147-A177-3AD203B41FA5}">
                      <a16:colId xmlns:a16="http://schemas.microsoft.com/office/drawing/2014/main" val="4991627"/>
                    </a:ext>
                  </a:extLst>
                </a:gridCol>
              </a:tblGrid>
              <a:tr h="539867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RANG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CLUB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PUBLICATIONS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ABONNES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MENTIONS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 UN COMPTE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TWEETER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FOLLOWERS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FOLLOWING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 UN COMPTE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PUBLICATIONS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ABONNES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ABONNEMENT</a:t>
                      </a:r>
                      <a:endParaRPr lang="fr-FR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 UN COMPTE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ABONNE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PUBLICATIONS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 UN SITE WEB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NOTE</a:t>
                      </a:r>
                      <a:endParaRPr lang="fr-FR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12151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Dakar Soleil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1581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1544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OUI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80,125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3028013158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Dakar Millénium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21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1308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1308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OUI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110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70,9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2091762924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Dakar Alizés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693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670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34,875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2466136408"/>
                  </a:ext>
                </a:extLst>
              </a:tr>
              <a:tr h="80381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Saint-Louis La Ravine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493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481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29,55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2993440897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Dakar Océan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523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508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26,675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1445786752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Dakar - Doyen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144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138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12,65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1071090292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RC. Ziguinchor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7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50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49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>
                          <a:effectLst/>
                        </a:rPr>
                        <a:t>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u="none" strike="noStrike" dirty="0">
                          <a:effectLst/>
                        </a:rPr>
                        <a:t>3,275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/>
                </a:tc>
                <a:extLst>
                  <a:ext uri="{0D108BD9-81ED-4DB2-BD59-A6C34878D82A}">
                    <a16:rowId xmlns:a16="http://schemas.microsoft.com/office/drawing/2014/main" val="352700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43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7325A-6B20-4795-B93C-8480AB56A50B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41989B2-3693-423B-95BB-1FD9209A6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62BF21E-7DA2-4F6F-8AD6-663C75E1EFB3}"/>
              </a:ext>
            </a:extLst>
          </p:cNvPr>
          <p:cNvSpPr/>
          <p:nvPr/>
        </p:nvSpPr>
        <p:spPr>
          <a:xfrm>
            <a:off x="390902" y="395874"/>
            <a:ext cx="2078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10-  SIERRA-LEONE 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750A6E5-D150-442E-9DDD-73BEDB1E7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27606"/>
              </p:ext>
            </p:extLst>
          </p:nvPr>
        </p:nvGraphicFramePr>
        <p:xfrm>
          <a:off x="449363" y="1045484"/>
          <a:ext cx="11321139" cy="2846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462">
                  <a:extLst>
                    <a:ext uri="{9D8B030D-6E8A-4147-A177-3AD203B41FA5}">
                      <a16:colId xmlns:a16="http://schemas.microsoft.com/office/drawing/2014/main" val="277691831"/>
                    </a:ext>
                  </a:extLst>
                </a:gridCol>
                <a:gridCol w="979369">
                  <a:extLst>
                    <a:ext uri="{9D8B030D-6E8A-4147-A177-3AD203B41FA5}">
                      <a16:colId xmlns:a16="http://schemas.microsoft.com/office/drawing/2014/main" val="2977564466"/>
                    </a:ext>
                  </a:extLst>
                </a:gridCol>
                <a:gridCol w="745757">
                  <a:extLst>
                    <a:ext uri="{9D8B030D-6E8A-4147-A177-3AD203B41FA5}">
                      <a16:colId xmlns:a16="http://schemas.microsoft.com/office/drawing/2014/main" val="3057933818"/>
                    </a:ext>
                  </a:extLst>
                </a:gridCol>
                <a:gridCol w="521131">
                  <a:extLst>
                    <a:ext uri="{9D8B030D-6E8A-4147-A177-3AD203B41FA5}">
                      <a16:colId xmlns:a16="http://schemas.microsoft.com/office/drawing/2014/main" val="1262681358"/>
                    </a:ext>
                  </a:extLst>
                </a:gridCol>
                <a:gridCol w="557072">
                  <a:extLst>
                    <a:ext uri="{9D8B030D-6E8A-4147-A177-3AD203B41FA5}">
                      <a16:colId xmlns:a16="http://schemas.microsoft.com/office/drawing/2014/main" val="309349257"/>
                    </a:ext>
                  </a:extLst>
                </a:gridCol>
                <a:gridCol w="718802">
                  <a:extLst>
                    <a:ext uri="{9D8B030D-6E8A-4147-A177-3AD203B41FA5}">
                      <a16:colId xmlns:a16="http://schemas.microsoft.com/office/drawing/2014/main" val="1675967035"/>
                    </a:ext>
                  </a:extLst>
                </a:gridCol>
                <a:gridCol w="467221">
                  <a:extLst>
                    <a:ext uri="{9D8B030D-6E8A-4147-A177-3AD203B41FA5}">
                      <a16:colId xmlns:a16="http://schemas.microsoft.com/office/drawing/2014/main" val="4067004110"/>
                    </a:ext>
                  </a:extLst>
                </a:gridCol>
                <a:gridCol w="655907">
                  <a:extLst>
                    <a:ext uri="{9D8B030D-6E8A-4147-A177-3AD203B41FA5}">
                      <a16:colId xmlns:a16="http://schemas.microsoft.com/office/drawing/2014/main" val="3625644251"/>
                    </a:ext>
                  </a:extLst>
                </a:gridCol>
                <a:gridCol w="628953">
                  <a:extLst>
                    <a:ext uri="{9D8B030D-6E8A-4147-A177-3AD203B41FA5}">
                      <a16:colId xmlns:a16="http://schemas.microsoft.com/office/drawing/2014/main" val="2446552366"/>
                    </a:ext>
                  </a:extLst>
                </a:gridCol>
                <a:gridCol w="718802">
                  <a:extLst>
                    <a:ext uri="{9D8B030D-6E8A-4147-A177-3AD203B41FA5}">
                      <a16:colId xmlns:a16="http://schemas.microsoft.com/office/drawing/2014/main" val="1955182553"/>
                    </a:ext>
                  </a:extLst>
                </a:gridCol>
                <a:gridCol w="745757">
                  <a:extLst>
                    <a:ext uri="{9D8B030D-6E8A-4147-A177-3AD203B41FA5}">
                      <a16:colId xmlns:a16="http://schemas.microsoft.com/office/drawing/2014/main" val="1893384254"/>
                    </a:ext>
                  </a:extLst>
                </a:gridCol>
                <a:gridCol w="521131">
                  <a:extLst>
                    <a:ext uri="{9D8B030D-6E8A-4147-A177-3AD203B41FA5}">
                      <a16:colId xmlns:a16="http://schemas.microsoft.com/office/drawing/2014/main" val="3120609560"/>
                    </a:ext>
                  </a:extLst>
                </a:gridCol>
                <a:gridCol w="736773">
                  <a:extLst>
                    <a:ext uri="{9D8B030D-6E8A-4147-A177-3AD203B41FA5}">
                      <a16:colId xmlns:a16="http://schemas.microsoft.com/office/drawing/2014/main" val="1431422676"/>
                    </a:ext>
                  </a:extLst>
                </a:gridCol>
                <a:gridCol w="718802">
                  <a:extLst>
                    <a:ext uri="{9D8B030D-6E8A-4147-A177-3AD203B41FA5}">
                      <a16:colId xmlns:a16="http://schemas.microsoft.com/office/drawing/2014/main" val="1219465708"/>
                    </a:ext>
                  </a:extLst>
                </a:gridCol>
                <a:gridCol w="449252">
                  <a:extLst>
                    <a:ext uri="{9D8B030D-6E8A-4147-A177-3AD203B41FA5}">
                      <a16:colId xmlns:a16="http://schemas.microsoft.com/office/drawing/2014/main" val="4185754892"/>
                    </a:ext>
                  </a:extLst>
                </a:gridCol>
                <a:gridCol w="745757">
                  <a:extLst>
                    <a:ext uri="{9D8B030D-6E8A-4147-A177-3AD203B41FA5}">
                      <a16:colId xmlns:a16="http://schemas.microsoft.com/office/drawing/2014/main" val="167058991"/>
                    </a:ext>
                  </a:extLst>
                </a:gridCol>
                <a:gridCol w="763729">
                  <a:extLst>
                    <a:ext uri="{9D8B030D-6E8A-4147-A177-3AD203B41FA5}">
                      <a16:colId xmlns:a16="http://schemas.microsoft.com/office/drawing/2014/main" val="2318675016"/>
                    </a:ext>
                  </a:extLst>
                </a:gridCol>
                <a:gridCol w="323462">
                  <a:extLst>
                    <a:ext uri="{9D8B030D-6E8A-4147-A177-3AD203B41FA5}">
                      <a16:colId xmlns:a16="http://schemas.microsoft.com/office/drawing/2014/main" val="2130445033"/>
                    </a:ext>
                  </a:extLst>
                </a:gridCol>
              </a:tblGrid>
              <a:tr h="4406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FOLLOWERS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FOLLOWING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ABONNEMENT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07" marR="5007" marT="500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49702"/>
                  </a:ext>
                </a:extLst>
              </a:tr>
              <a:tr h="1202796"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R.C of Freetown Sunset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797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781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39,6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extLst>
                  <a:ext uri="{0D108BD9-81ED-4DB2-BD59-A6C34878D82A}">
                    <a16:rowId xmlns:a16="http://schemas.microsoft.com/office/drawing/2014/main" val="350533797"/>
                  </a:ext>
                </a:extLst>
              </a:tr>
              <a:tr h="1202796"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of Freetown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0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28,25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7" marR="5007" marT="5007" marB="0" anchor="b"/>
                </a:tc>
                <a:extLst>
                  <a:ext uri="{0D108BD9-81ED-4DB2-BD59-A6C34878D82A}">
                    <a16:rowId xmlns:a16="http://schemas.microsoft.com/office/drawing/2014/main" val="417678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35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36F15-6FE6-3643-9FCC-EDDDC89B1735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862AAD-DB4C-E04E-89D3-56F5853F01B2}"/>
              </a:ext>
            </a:extLst>
          </p:cNvPr>
          <p:cNvSpPr txBox="1">
            <a:spLocks/>
          </p:cNvSpPr>
          <p:nvPr/>
        </p:nvSpPr>
        <p:spPr bwMode="auto">
          <a:xfrm>
            <a:off x="449363" y="1571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rgbClr val="FF9300"/>
                </a:solidFill>
                <a:latin typeface="Avenir Book" panose="02000503020000020003" pitchFamily="2" charset="0"/>
              </a:rPr>
              <a:t>Awards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028725F-BE00-1140-9865-95738A096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437422A-5584-492D-B905-C3C4CE37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91505"/>
              </p:ext>
            </p:extLst>
          </p:nvPr>
        </p:nvGraphicFramePr>
        <p:xfrm>
          <a:off x="363984" y="772355"/>
          <a:ext cx="11666035" cy="482057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26119">
                  <a:extLst>
                    <a:ext uri="{9D8B030D-6E8A-4147-A177-3AD203B41FA5}">
                      <a16:colId xmlns:a16="http://schemas.microsoft.com/office/drawing/2014/main" val="3067574037"/>
                    </a:ext>
                  </a:extLst>
                </a:gridCol>
                <a:gridCol w="326493">
                  <a:extLst>
                    <a:ext uri="{9D8B030D-6E8A-4147-A177-3AD203B41FA5}">
                      <a16:colId xmlns:a16="http://schemas.microsoft.com/office/drawing/2014/main" val="263736932"/>
                    </a:ext>
                  </a:extLst>
                </a:gridCol>
                <a:gridCol w="1088310">
                  <a:extLst>
                    <a:ext uri="{9D8B030D-6E8A-4147-A177-3AD203B41FA5}">
                      <a16:colId xmlns:a16="http://schemas.microsoft.com/office/drawing/2014/main" val="1531929128"/>
                    </a:ext>
                  </a:extLst>
                </a:gridCol>
                <a:gridCol w="855100">
                  <a:extLst>
                    <a:ext uri="{9D8B030D-6E8A-4147-A177-3AD203B41FA5}">
                      <a16:colId xmlns:a16="http://schemas.microsoft.com/office/drawing/2014/main" val="4177326917"/>
                    </a:ext>
                  </a:extLst>
                </a:gridCol>
                <a:gridCol w="450872">
                  <a:extLst>
                    <a:ext uri="{9D8B030D-6E8A-4147-A177-3AD203B41FA5}">
                      <a16:colId xmlns:a16="http://schemas.microsoft.com/office/drawing/2014/main" val="104817746"/>
                    </a:ext>
                  </a:extLst>
                </a:gridCol>
                <a:gridCol w="433125">
                  <a:extLst>
                    <a:ext uri="{9D8B030D-6E8A-4147-A177-3AD203B41FA5}">
                      <a16:colId xmlns:a16="http://schemas.microsoft.com/office/drawing/2014/main" val="1561546464"/>
                    </a:ext>
                  </a:extLst>
                </a:gridCol>
                <a:gridCol w="621891">
                  <a:extLst>
                    <a:ext uri="{9D8B030D-6E8A-4147-A177-3AD203B41FA5}">
                      <a16:colId xmlns:a16="http://schemas.microsoft.com/office/drawing/2014/main" val="1719029832"/>
                    </a:ext>
                  </a:extLst>
                </a:gridCol>
                <a:gridCol w="481966">
                  <a:extLst>
                    <a:ext uri="{9D8B030D-6E8A-4147-A177-3AD203B41FA5}">
                      <a16:colId xmlns:a16="http://schemas.microsoft.com/office/drawing/2014/main" val="478166215"/>
                    </a:ext>
                  </a:extLst>
                </a:gridCol>
                <a:gridCol w="590797">
                  <a:extLst>
                    <a:ext uri="{9D8B030D-6E8A-4147-A177-3AD203B41FA5}">
                      <a16:colId xmlns:a16="http://schemas.microsoft.com/office/drawing/2014/main" val="2193944579"/>
                    </a:ext>
                  </a:extLst>
                </a:gridCol>
                <a:gridCol w="544155">
                  <a:extLst>
                    <a:ext uri="{9D8B030D-6E8A-4147-A177-3AD203B41FA5}">
                      <a16:colId xmlns:a16="http://schemas.microsoft.com/office/drawing/2014/main" val="3510839487"/>
                    </a:ext>
                  </a:extLst>
                </a:gridCol>
                <a:gridCol w="621891">
                  <a:extLst>
                    <a:ext uri="{9D8B030D-6E8A-4147-A177-3AD203B41FA5}">
                      <a16:colId xmlns:a16="http://schemas.microsoft.com/office/drawing/2014/main" val="3235706587"/>
                    </a:ext>
                  </a:extLst>
                </a:gridCol>
                <a:gridCol w="621891">
                  <a:extLst>
                    <a:ext uri="{9D8B030D-6E8A-4147-A177-3AD203B41FA5}">
                      <a16:colId xmlns:a16="http://schemas.microsoft.com/office/drawing/2014/main" val="993063210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650670862"/>
                    </a:ext>
                  </a:extLst>
                </a:gridCol>
                <a:gridCol w="491236">
                  <a:extLst>
                    <a:ext uri="{9D8B030D-6E8A-4147-A177-3AD203B41FA5}">
                      <a16:colId xmlns:a16="http://schemas.microsoft.com/office/drawing/2014/main" val="3792539287"/>
                    </a:ext>
                  </a:extLst>
                </a:gridCol>
                <a:gridCol w="628168">
                  <a:extLst>
                    <a:ext uri="{9D8B030D-6E8A-4147-A177-3AD203B41FA5}">
                      <a16:colId xmlns:a16="http://schemas.microsoft.com/office/drawing/2014/main" val="3004704089"/>
                    </a:ext>
                  </a:extLst>
                </a:gridCol>
                <a:gridCol w="458645">
                  <a:extLst>
                    <a:ext uri="{9D8B030D-6E8A-4147-A177-3AD203B41FA5}">
                      <a16:colId xmlns:a16="http://schemas.microsoft.com/office/drawing/2014/main" val="3931845058"/>
                    </a:ext>
                  </a:extLst>
                </a:gridCol>
                <a:gridCol w="637439">
                  <a:extLst>
                    <a:ext uri="{9D8B030D-6E8A-4147-A177-3AD203B41FA5}">
                      <a16:colId xmlns:a16="http://schemas.microsoft.com/office/drawing/2014/main" val="10374715"/>
                    </a:ext>
                  </a:extLst>
                </a:gridCol>
                <a:gridCol w="660760">
                  <a:extLst>
                    <a:ext uri="{9D8B030D-6E8A-4147-A177-3AD203B41FA5}">
                      <a16:colId xmlns:a16="http://schemas.microsoft.com/office/drawing/2014/main" val="2560379318"/>
                    </a:ext>
                  </a:extLst>
                </a:gridCol>
                <a:gridCol w="481966">
                  <a:extLst>
                    <a:ext uri="{9D8B030D-6E8A-4147-A177-3AD203B41FA5}">
                      <a16:colId xmlns:a16="http://schemas.microsoft.com/office/drawing/2014/main" val="300216359"/>
                    </a:ext>
                  </a:extLst>
                </a:gridCol>
              </a:tblGrid>
              <a:tr h="75752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PAYS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ABONNES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FOLLOWERS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FOLLOWING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I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1999958120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194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10697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10511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210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555,175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3466636366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Guinée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Conakry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279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7959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7602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137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428,6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573020610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Abidjan Akwaba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3438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3451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690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1892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289,175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431723661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e-Club 9101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4640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4586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233,05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128266723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Abidjan Cocody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3228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3136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90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174,575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206428716"/>
                  </a:ext>
                </a:extLst>
              </a:tr>
              <a:tr h="420845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Libéria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of Monrovia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2899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2850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127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148,925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05796201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Abidjan Atlantis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181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2508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2399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140,925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839312341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Guinée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Kankan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2704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2657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135,625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780353921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Cap-Vert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R.C da Praia da Rocha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700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671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776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900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1038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1209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132,75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769501207"/>
                  </a:ext>
                </a:extLst>
              </a:tr>
              <a:tr h="4046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Abidjan Deux Plateaux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1722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1584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89,35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1698662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52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2B3195-6CDF-4372-B6B6-9E19827AEAA4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0B624C-DB86-4728-9AA7-41F3C94897B5}"/>
              </a:ext>
            </a:extLst>
          </p:cNvPr>
          <p:cNvSpPr txBox="1">
            <a:spLocks/>
          </p:cNvSpPr>
          <p:nvPr/>
        </p:nvSpPr>
        <p:spPr bwMode="auto">
          <a:xfrm>
            <a:off x="449363" y="1571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9300"/>
                </a:solidFill>
                <a:latin typeface="Avenir Book" panose="02000503020000020003" pitchFamily="2" charset="0"/>
              </a:rPr>
              <a:t>Awards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F796DA1-EACC-4F46-8A3F-5C7A0A36A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D15130F-D890-43C2-BE27-EEEBD10A3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65447"/>
              </p:ext>
            </p:extLst>
          </p:nvPr>
        </p:nvGraphicFramePr>
        <p:xfrm>
          <a:off x="449363" y="1151936"/>
          <a:ext cx="11492265" cy="485504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06621">
                  <a:extLst>
                    <a:ext uri="{9D8B030D-6E8A-4147-A177-3AD203B41FA5}">
                      <a16:colId xmlns:a16="http://schemas.microsoft.com/office/drawing/2014/main" val="2349364993"/>
                    </a:ext>
                  </a:extLst>
                </a:gridCol>
                <a:gridCol w="320289">
                  <a:extLst>
                    <a:ext uri="{9D8B030D-6E8A-4147-A177-3AD203B41FA5}">
                      <a16:colId xmlns:a16="http://schemas.microsoft.com/office/drawing/2014/main" val="3699787765"/>
                    </a:ext>
                  </a:extLst>
                </a:gridCol>
                <a:gridCol w="1067629">
                  <a:extLst>
                    <a:ext uri="{9D8B030D-6E8A-4147-A177-3AD203B41FA5}">
                      <a16:colId xmlns:a16="http://schemas.microsoft.com/office/drawing/2014/main" val="1079475818"/>
                    </a:ext>
                  </a:extLst>
                </a:gridCol>
                <a:gridCol w="781041">
                  <a:extLst>
                    <a:ext uri="{9D8B030D-6E8A-4147-A177-3AD203B41FA5}">
                      <a16:colId xmlns:a16="http://schemas.microsoft.com/office/drawing/2014/main" val="1425854190"/>
                    </a:ext>
                  </a:extLst>
                </a:gridCol>
                <a:gridCol w="500114">
                  <a:extLst>
                    <a:ext uri="{9D8B030D-6E8A-4147-A177-3AD203B41FA5}">
                      <a16:colId xmlns:a16="http://schemas.microsoft.com/office/drawing/2014/main" val="2078921296"/>
                    </a:ext>
                  </a:extLst>
                </a:gridCol>
                <a:gridCol w="472807">
                  <a:extLst>
                    <a:ext uri="{9D8B030D-6E8A-4147-A177-3AD203B41FA5}">
                      <a16:colId xmlns:a16="http://schemas.microsoft.com/office/drawing/2014/main" val="2086031869"/>
                    </a:ext>
                  </a:extLst>
                </a:gridCol>
                <a:gridCol w="610074">
                  <a:extLst>
                    <a:ext uri="{9D8B030D-6E8A-4147-A177-3AD203B41FA5}">
                      <a16:colId xmlns:a16="http://schemas.microsoft.com/office/drawing/2014/main" val="4048540061"/>
                    </a:ext>
                  </a:extLst>
                </a:gridCol>
                <a:gridCol w="472807">
                  <a:extLst>
                    <a:ext uri="{9D8B030D-6E8A-4147-A177-3AD203B41FA5}">
                      <a16:colId xmlns:a16="http://schemas.microsoft.com/office/drawing/2014/main" val="3485446088"/>
                    </a:ext>
                  </a:extLst>
                </a:gridCol>
                <a:gridCol w="579571">
                  <a:extLst>
                    <a:ext uri="{9D8B030D-6E8A-4147-A177-3AD203B41FA5}">
                      <a16:colId xmlns:a16="http://schemas.microsoft.com/office/drawing/2014/main" val="1770365721"/>
                    </a:ext>
                  </a:extLst>
                </a:gridCol>
                <a:gridCol w="533815">
                  <a:extLst>
                    <a:ext uri="{9D8B030D-6E8A-4147-A177-3AD203B41FA5}">
                      <a16:colId xmlns:a16="http://schemas.microsoft.com/office/drawing/2014/main" val="1773267155"/>
                    </a:ext>
                  </a:extLst>
                </a:gridCol>
                <a:gridCol w="610074">
                  <a:extLst>
                    <a:ext uri="{9D8B030D-6E8A-4147-A177-3AD203B41FA5}">
                      <a16:colId xmlns:a16="http://schemas.microsoft.com/office/drawing/2014/main" val="4018421861"/>
                    </a:ext>
                  </a:extLst>
                </a:gridCol>
                <a:gridCol w="610074">
                  <a:extLst>
                    <a:ext uri="{9D8B030D-6E8A-4147-A177-3AD203B41FA5}">
                      <a16:colId xmlns:a16="http://schemas.microsoft.com/office/drawing/2014/main" val="1821076996"/>
                    </a:ext>
                  </a:extLst>
                </a:gridCol>
                <a:gridCol w="632951">
                  <a:extLst>
                    <a:ext uri="{9D8B030D-6E8A-4147-A177-3AD203B41FA5}">
                      <a16:colId xmlns:a16="http://schemas.microsoft.com/office/drawing/2014/main" val="3319240316"/>
                    </a:ext>
                  </a:extLst>
                </a:gridCol>
                <a:gridCol w="472807">
                  <a:extLst>
                    <a:ext uri="{9D8B030D-6E8A-4147-A177-3AD203B41FA5}">
                      <a16:colId xmlns:a16="http://schemas.microsoft.com/office/drawing/2014/main" val="3414205388"/>
                    </a:ext>
                  </a:extLst>
                </a:gridCol>
                <a:gridCol w="625326">
                  <a:extLst>
                    <a:ext uri="{9D8B030D-6E8A-4147-A177-3AD203B41FA5}">
                      <a16:colId xmlns:a16="http://schemas.microsoft.com/office/drawing/2014/main" val="1895695794"/>
                    </a:ext>
                  </a:extLst>
                </a:gridCol>
                <a:gridCol w="449929">
                  <a:extLst>
                    <a:ext uri="{9D8B030D-6E8A-4147-A177-3AD203B41FA5}">
                      <a16:colId xmlns:a16="http://schemas.microsoft.com/office/drawing/2014/main" val="659164700"/>
                    </a:ext>
                  </a:extLst>
                </a:gridCol>
                <a:gridCol w="625326">
                  <a:extLst>
                    <a:ext uri="{9D8B030D-6E8A-4147-A177-3AD203B41FA5}">
                      <a16:colId xmlns:a16="http://schemas.microsoft.com/office/drawing/2014/main" val="3988086257"/>
                    </a:ext>
                  </a:extLst>
                </a:gridCol>
                <a:gridCol w="648203">
                  <a:extLst>
                    <a:ext uri="{9D8B030D-6E8A-4147-A177-3AD203B41FA5}">
                      <a16:colId xmlns:a16="http://schemas.microsoft.com/office/drawing/2014/main" val="332518395"/>
                    </a:ext>
                  </a:extLst>
                </a:gridCol>
                <a:gridCol w="472807">
                  <a:extLst>
                    <a:ext uri="{9D8B030D-6E8A-4147-A177-3AD203B41FA5}">
                      <a16:colId xmlns:a16="http://schemas.microsoft.com/office/drawing/2014/main" val="4155607709"/>
                    </a:ext>
                  </a:extLst>
                </a:gridCol>
              </a:tblGrid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Guinée-Bissau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de Bissau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1 768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1771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88,575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144935437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Sénégal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RC. Dakar Soleil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1581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1544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80,125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4082960094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Mali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Bamako Avenir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1291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1199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76,075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294740266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Sénégal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Dakar Millénium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1308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1308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70,9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4080704832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Cap-Vert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Maria Pia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1127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1 072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65,075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3282028647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Burkina-Faso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Ouagadougou Millenium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1112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1 103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55,475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4105523447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Côte d'Ivoire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Elixir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946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52,1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1472429921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Mali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Bamako Titibougou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1001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991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50,2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3120863838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Burkina-Faso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Banfora Cascades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993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979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49,7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1503626175"/>
                  </a:ext>
                </a:extLst>
              </a:tr>
              <a:tr h="48550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Côte d'Ivoire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Riviera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915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866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45,575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2134637986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B3F5466-98E6-4270-B4E7-1FB7B770B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40651"/>
              </p:ext>
            </p:extLst>
          </p:nvPr>
        </p:nvGraphicFramePr>
        <p:xfrm>
          <a:off x="449363" y="591294"/>
          <a:ext cx="11492266" cy="757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0835">
                  <a:extLst>
                    <a:ext uri="{9D8B030D-6E8A-4147-A177-3AD203B41FA5}">
                      <a16:colId xmlns:a16="http://schemas.microsoft.com/office/drawing/2014/main" val="3534810058"/>
                    </a:ext>
                  </a:extLst>
                </a:gridCol>
                <a:gridCol w="321630">
                  <a:extLst>
                    <a:ext uri="{9D8B030D-6E8A-4147-A177-3AD203B41FA5}">
                      <a16:colId xmlns:a16="http://schemas.microsoft.com/office/drawing/2014/main" val="4039158507"/>
                    </a:ext>
                  </a:extLst>
                </a:gridCol>
                <a:gridCol w="1072099">
                  <a:extLst>
                    <a:ext uri="{9D8B030D-6E8A-4147-A177-3AD203B41FA5}">
                      <a16:colId xmlns:a16="http://schemas.microsoft.com/office/drawing/2014/main" val="2273282171"/>
                    </a:ext>
                  </a:extLst>
                </a:gridCol>
                <a:gridCol w="842363">
                  <a:extLst>
                    <a:ext uri="{9D8B030D-6E8A-4147-A177-3AD203B41FA5}">
                      <a16:colId xmlns:a16="http://schemas.microsoft.com/office/drawing/2014/main" val="2101592839"/>
                    </a:ext>
                  </a:extLst>
                </a:gridCol>
                <a:gridCol w="444156">
                  <a:extLst>
                    <a:ext uri="{9D8B030D-6E8A-4147-A177-3AD203B41FA5}">
                      <a16:colId xmlns:a16="http://schemas.microsoft.com/office/drawing/2014/main" val="1340229204"/>
                    </a:ext>
                  </a:extLst>
                </a:gridCol>
                <a:gridCol w="426673">
                  <a:extLst>
                    <a:ext uri="{9D8B030D-6E8A-4147-A177-3AD203B41FA5}">
                      <a16:colId xmlns:a16="http://schemas.microsoft.com/office/drawing/2014/main" val="1884989859"/>
                    </a:ext>
                  </a:extLst>
                </a:gridCol>
                <a:gridCol w="612628">
                  <a:extLst>
                    <a:ext uri="{9D8B030D-6E8A-4147-A177-3AD203B41FA5}">
                      <a16:colId xmlns:a16="http://schemas.microsoft.com/office/drawing/2014/main" val="2497871649"/>
                    </a:ext>
                  </a:extLst>
                </a:gridCol>
                <a:gridCol w="474787">
                  <a:extLst>
                    <a:ext uri="{9D8B030D-6E8A-4147-A177-3AD203B41FA5}">
                      <a16:colId xmlns:a16="http://schemas.microsoft.com/office/drawing/2014/main" val="689682993"/>
                    </a:ext>
                  </a:extLst>
                </a:gridCol>
                <a:gridCol w="581997">
                  <a:extLst>
                    <a:ext uri="{9D8B030D-6E8A-4147-A177-3AD203B41FA5}">
                      <a16:colId xmlns:a16="http://schemas.microsoft.com/office/drawing/2014/main" val="1129101943"/>
                    </a:ext>
                  </a:extLst>
                </a:gridCol>
                <a:gridCol w="536050">
                  <a:extLst>
                    <a:ext uri="{9D8B030D-6E8A-4147-A177-3AD203B41FA5}">
                      <a16:colId xmlns:a16="http://schemas.microsoft.com/office/drawing/2014/main" val="2673093157"/>
                    </a:ext>
                  </a:extLst>
                </a:gridCol>
                <a:gridCol w="612628">
                  <a:extLst>
                    <a:ext uri="{9D8B030D-6E8A-4147-A177-3AD203B41FA5}">
                      <a16:colId xmlns:a16="http://schemas.microsoft.com/office/drawing/2014/main" val="245498974"/>
                    </a:ext>
                  </a:extLst>
                </a:gridCol>
                <a:gridCol w="612628">
                  <a:extLst>
                    <a:ext uri="{9D8B030D-6E8A-4147-A177-3AD203B41FA5}">
                      <a16:colId xmlns:a16="http://schemas.microsoft.com/office/drawing/2014/main" val="173269304"/>
                    </a:ext>
                  </a:extLst>
                </a:gridCol>
                <a:gridCol w="635600">
                  <a:extLst>
                    <a:ext uri="{9D8B030D-6E8A-4147-A177-3AD203B41FA5}">
                      <a16:colId xmlns:a16="http://schemas.microsoft.com/office/drawing/2014/main" val="2378858655"/>
                    </a:ext>
                  </a:extLst>
                </a:gridCol>
                <a:gridCol w="483919">
                  <a:extLst>
                    <a:ext uri="{9D8B030D-6E8A-4147-A177-3AD203B41FA5}">
                      <a16:colId xmlns:a16="http://schemas.microsoft.com/office/drawing/2014/main" val="2138185571"/>
                    </a:ext>
                  </a:extLst>
                </a:gridCol>
                <a:gridCol w="618811">
                  <a:extLst>
                    <a:ext uri="{9D8B030D-6E8A-4147-A177-3AD203B41FA5}">
                      <a16:colId xmlns:a16="http://schemas.microsoft.com/office/drawing/2014/main" val="2782143677"/>
                    </a:ext>
                  </a:extLst>
                </a:gridCol>
                <a:gridCol w="451813">
                  <a:extLst>
                    <a:ext uri="{9D8B030D-6E8A-4147-A177-3AD203B41FA5}">
                      <a16:colId xmlns:a16="http://schemas.microsoft.com/office/drawing/2014/main" val="1980488463"/>
                    </a:ext>
                  </a:extLst>
                </a:gridCol>
                <a:gridCol w="627944">
                  <a:extLst>
                    <a:ext uri="{9D8B030D-6E8A-4147-A177-3AD203B41FA5}">
                      <a16:colId xmlns:a16="http://schemas.microsoft.com/office/drawing/2014/main" val="3722754303"/>
                    </a:ext>
                  </a:extLst>
                </a:gridCol>
                <a:gridCol w="650918">
                  <a:extLst>
                    <a:ext uri="{9D8B030D-6E8A-4147-A177-3AD203B41FA5}">
                      <a16:colId xmlns:a16="http://schemas.microsoft.com/office/drawing/2014/main" val="2576006573"/>
                    </a:ext>
                  </a:extLst>
                </a:gridCol>
                <a:gridCol w="474787">
                  <a:extLst>
                    <a:ext uri="{9D8B030D-6E8A-4147-A177-3AD203B41FA5}">
                      <a16:colId xmlns:a16="http://schemas.microsoft.com/office/drawing/2014/main" val="2705920547"/>
                    </a:ext>
                  </a:extLst>
                </a:gridCol>
              </a:tblGrid>
              <a:tr h="75752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PAYS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ABONNES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FOLLOWERS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FOLLOWING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I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93286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67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6AEAA9-3E0E-45D1-BB8B-1AED5FF4C314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1B6A72-291F-44C5-9973-68C81D91BBB7}"/>
              </a:ext>
            </a:extLst>
          </p:cNvPr>
          <p:cNvSpPr txBox="1">
            <a:spLocks/>
          </p:cNvSpPr>
          <p:nvPr/>
        </p:nvSpPr>
        <p:spPr bwMode="auto">
          <a:xfrm>
            <a:off x="449363" y="1571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9300"/>
                </a:solidFill>
                <a:latin typeface="Avenir Book" panose="02000503020000020003" pitchFamily="2" charset="0"/>
              </a:rPr>
              <a:t>Awards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055034F-FAF7-4839-BE3C-4AC416096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DC8905B2-7CFE-4B94-9999-09FEC1F1B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148927"/>
              </p:ext>
            </p:extLst>
          </p:nvPr>
        </p:nvGraphicFramePr>
        <p:xfrm>
          <a:off x="449363" y="1362905"/>
          <a:ext cx="11585558" cy="435924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4793">
                  <a:extLst>
                    <a:ext uri="{9D8B030D-6E8A-4147-A177-3AD203B41FA5}">
                      <a16:colId xmlns:a16="http://schemas.microsoft.com/office/drawing/2014/main" val="2541997393"/>
                    </a:ext>
                  </a:extLst>
                </a:gridCol>
                <a:gridCol w="322889">
                  <a:extLst>
                    <a:ext uri="{9D8B030D-6E8A-4147-A177-3AD203B41FA5}">
                      <a16:colId xmlns:a16="http://schemas.microsoft.com/office/drawing/2014/main" val="168572273"/>
                    </a:ext>
                  </a:extLst>
                </a:gridCol>
                <a:gridCol w="1076295">
                  <a:extLst>
                    <a:ext uri="{9D8B030D-6E8A-4147-A177-3AD203B41FA5}">
                      <a16:colId xmlns:a16="http://schemas.microsoft.com/office/drawing/2014/main" val="4042834680"/>
                    </a:ext>
                  </a:extLst>
                </a:gridCol>
                <a:gridCol w="845661">
                  <a:extLst>
                    <a:ext uri="{9D8B030D-6E8A-4147-A177-3AD203B41FA5}">
                      <a16:colId xmlns:a16="http://schemas.microsoft.com/office/drawing/2014/main" val="1087925742"/>
                    </a:ext>
                  </a:extLst>
                </a:gridCol>
                <a:gridCol w="445895">
                  <a:extLst>
                    <a:ext uri="{9D8B030D-6E8A-4147-A177-3AD203B41FA5}">
                      <a16:colId xmlns:a16="http://schemas.microsoft.com/office/drawing/2014/main" val="2864513616"/>
                    </a:ext>
                  </a:extLst>
                </a:gridCol>
                <a:gridCol w="476645">
                  <a:extLst>
                    <a:ext uri="{9D8B030D-6E8A-4147-A177-3AD203B41FA5}">
                      <a16:colId xmlns:a16="http://schemas.microsoft.com/office/drawing/2014/main" val="250967900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418702573"/>
                    </a:ext>
                  </a:extLst>
                </a:gridCol>
                <a:gridCol w="476645">
                  <a:extLst>
                    <a:ext uri="{9D8B030D-6E8A-4147-A177-3AD203B41FA5}">
                      <a16:colId xmlns:a16="http://schemas.microsoft.com/office/drawing/2014/main" val="2378425814"/>
                    </a:ext>
                  </a:extLst>
                </a:gridCol>
                <a:gridCol w="584275">
                  <a:extLst>
                    <a:ext uri="{9D8B030D-6E8A-4147-A177-3AD203B41FA5}">
                      <a16:colId xmlns:a16="http://schemas.microsoft.com/office/drawing/2014/main" val="468915621"/>
                    </a:ext>
                  </a:extLst>
                </a:gridCol>
                <a:gridCol w="538149">
                  <a:extLst>
                    <a:ext uri="{9D8B030D-6E8A-4147-A177-3AD203B41FA5}">
                      <a16:colId xmlns:a16="http://schemas.microsoft.com/office/drawing/2014/main" val="3212567602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3697746964"/>
                    </a:ext>
                  </a:extLst>
                </a:gridCol>
                <a:gridCol w="615026">
                  <a:extLst>
                    <a:ext uri="{9D8B030D-6E8A-4147-A177-3AD203B41FA5}">
                      <a16:colId xmlns:a16="http://schemas.microsoft.com/office/drawing/2014/main" val="1378694004"/>
                    </a:ext>
                  </a:extLst>
                </a:gridCol>
                <a:gridCol w="638089">
                  <a:extLst>
                    <a:ext uri="{9D8B030D-6E8A-4147-A177-3AD203B41FA5}">
                      <a16:colId xmlns:a16="http://schemas.microsoft.com/office/drawing/2014/main" val="829001543"/>
                    </a:ext>
                  </a:extLst>
                </a:gridCol>
                <a:gridCol w="476645">
                  <a:extLst>
                    <a:ext uri="{9D8B030D-6E8A-4147-A177-3AD203B41FA5}">
                      <a16:colId xmlns:a16="http://schemas.microsoft.com/office/drawing/2014/main" val="384947385"/>
                    </a:ext>
                  </a:extLst>
                </a:gridCol>
                <a:gridCol w="630403">
                  <a:extLst>
                    <a:ext uri="{9D8B030D-6E8A-4147-A177-3AD203B41FA5}">
                      <a16:colId xmlns:a16="http://schemas.microsoft.com/office/drawing/2014/main" val="1840619135"/>
                    </a:ext>
                  </a:extLst>
                </a:gridCol>
                <a:gridCol w="453582">
                  <a:extLst>
                    <a:ext uri="{9D8B030D-6E8A-4147-A177-3AD203B41FA5}">
                      <a16:colId xmlns:a16="http://schemas.microsoft.com/office/drawing/2014/main" val="4032178466"/>
                    </a:ext>
                  </a:extLst>
                </a:gridCol>
                <a:gridCol w="630403">
                  <a:extLst>
                    <a:ext uri="{9D8B030D-6E8A-4147-A177-3AD203B41FA5}">
                      <a16:colId xmlns:a16="http://schemas.microsoft.com/office/drawing/2014/main" val="2220856456"/>
                    </a:ext>
                  </a:extLst>
                </a:gridCol>
                <a:gridCol w="653466">
                  <a:extLst>
                    <a:ext uri="{9D8B030D-6E8A-4147-A177-3AD203B41FA5}">
                      <a16:colId xmlns:a16="http://schemas.microsoft.com/office/drawing/2014/main" val="3054637417"/>
                    </a:ext>
                  </a:extLst>
                </a:gridCol>
                <a:gridCol w="476645">
                  <a:extLst>
                    <a:ext uri="{9D8B030D-6E8A-4147-A177-3AD203B41FA5}">
                      <a16:colId xmlns:a16="http://schemas.microsoft.com/office/drawing/2014/main" val="74690670"/>
                    </a:ext>
                  </a:extLst>
                </a:gridCol>
              </a:tblGrid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Sénégal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Dakar Alizés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693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670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NON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34,875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162965669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Man Cascades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679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657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33,7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842448448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Bamako YELEN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533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490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31,075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933633910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Sénégal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Saint-Louis La Ravine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493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481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29,55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262034003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Bamako Koulouba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558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28,9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1930918033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Burkina-Faso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Ouagadougou Synergie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558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29,35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602197657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Bingerville Paris-Village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592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28,725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390355556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San Pedro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576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567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28,675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475444622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Bamako Kanu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562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28,65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3416402099"/>
                  </a:ext>
                </a:extLst>
              </a:tr>
              <a:tr h="43592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Abidjan Lagunes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481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462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28,575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65048812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82EBC80-12A3-4A42-89F0-34FA95E0A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4739"/>
              </p:ext>
            </p:extLst>
          </p:nvPr>
        </p:nvGraphicFramePr>
        <p:xfrm>
          <a:off x="449364" y="757094"/>
          <a:ext cx="11585557" cy="757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9040">
                  <a:extLst>
                    <a:ext uri="{9D8B030D-6E8A-4147-A177-3AD203B41FA5}">
                      <a16:colId xmlns:a16="http://schemas.microsoft.com/office/drawing/2014/main" val="3534810058"/>
                    </a:ext>
                  </a:extLst>
                </a:gridCol>
                <a:gridCol w="324241">
                  <a:extLst>
                    <a:ext uri="{9D8B030D-6E8A-4147-A177-3AD203B41FA5}">
                      <a16:colId xmlns:a16="http://schemas.microsoft.com/office/drawing/2014/main" val="4039158507"/>
                    </a:ext>
                  </a:extLst>
                </a:gridCol>
                <a:gridCol w="1080802">
                  <a:extLst>
                    <a:ext uri="{9D8B030D-6E8A-4147-A177-3AD203B41FA5}">
                      <a16:colId xmlns:a16="http://schemas.microsoft.com/office/drawing/2014/main" val="2273282171"/>
                    </a:ext>
                  </a:extLst>
                </a:gridCol>
                <a:gridCol w="849201">
                  <a:extLst>
                    <a:ext uri="{9D8B030D-6E8A-4147-A177-3AD203B41FA5}">
                      <a16:colId xmlns:a16="http://schemas.microsoft.com/office/drawing/2014/main" val="2101592839"/>
                    </a:ext>
                  </a:extLst>
                </a:gridCol>
                <a:gridCol w="447762">
                  <a:extLst>
                    <a:ext uri="{9D8B030D-6E8A-4147-A177-3AD203B41FA5}">
                      <a16:colId xmlns:a16="http://schemas.microsoft.com/office/drawing/2014/main" val="1340229204"/>
                    </a:ext>
                  </a:extLst>
                </a:gridCol>
                <a:gridCol w="430137">
                  <a:extLst>
                    <a:ext uri="{9D8B030D-6E8A-4147-A177-3AD203B41FA5}">
                      <a16:colId xmlns:a16="http://schemas.microsoft.com/office/drawing/2014/main" val="1884989859"/>
                    </a:ext>
                  </a:extLst>
                </a:gridCol>
                <a:gridCol w="617601">
                  <a:extLst>
                    <a:ext uri="{9D8B030D-6E8A-4147-A177-3AD203B41FA5}">
                      <a16:colId xmlns:a16="http://schemas.microsoft.com/office/drawing/2014/main" val="2497871649"/>
                    </a:ext>
                  </a:extLst>
                </a:gridCol>
                <a:gridCol w="478641">
                  <a:extLst>
                    <a:ext uri="{9D8B030D-6E8A-4147-A177-3AD203B41FA5}">
                      <a16:colId xmlns:a16="http://schemas.microsoft.com/office/drawing/2014/main" val="689682993"/>
                    </a:ext>
                  </a:extLst>
                </a:gridCol>
                <a:gridCol w="586721">
                  <a:extLst>
                    <a:ext uri="{9D8B030D-6E8A-4147-A177-3AD203B41FA5}">
                      <a16:colId xmlns:a16="http://schemas.microsoft.com/office/drawing/2014/main" val="1129101943"/>
                    </a:ext>
                  </a:extLst>
                </a:gridCol>
                <a:gridCol w="540401">
                  <a:extLst>
                    <a:ext uri="{9D8B030D-6E8A-4147-A177-3AD203B41FA5}">
                      <a16:colId xmlns:a16="http://schemas.microsoft.com/office/drawing/2014/main" val="2673093157"/>
                    </a:ext>
                  </a:extLst>
                </a:gridCol>
                <a:gridCol w="617601">
                  <a:extLst>
                    <a:ext uri="{9D8B030D-6E8A-4147-A177-3AD203B41FA5}">
                      <a16:colId xmlns:a16="http://schemas.microsoft.com/office/drawing/2014/main" val="245498974"/>
                    </a:ext>
                  </a:extLst>
                </a:gridCol>
                <a:gridCol w="617601">
                  <a:extLst>
                    <a:ext uri="{9D8B030D-6E8A-4147-A177-3AD203B41FA5}">
                      <a16:colId xmlns:a16="http://schemas.microsoft.com/office/drawing/2014/main" val="173269304"/>
                    </a:ext>
                  </a:extLst>
                </a:gridCol>
                <a:gridCol w="640760">
                  <a:extLst>
                    <a:ext uri="{9D8B030D-6E8A-4147-A177-3AD203B41FA5}">
                      <a16:colId xmlns:a16="http://schemas.microsoft.com/office/drawing/2014/main" val="2378858655"/>
                    </a:ext>
                  </a:extLst>
                </a:gridCol>
                <a:gridCol w="487847">
                  <a:extLst>
                    <a:ext uri="{9D8B030D-6E8A-4147-A177-3AD203B41FA5}">
                      <a16:colId xmlns:a16="http://schemas.microsoft.com/office/drawing/2014/main" val="2138185571"/>
                    </a:ext>
                  </a:extLst>
                </a:gridCol>
                <a:gridCol w="623835">
                  <a:extLst>
                    <a:ext uri="{9D8B030D-6E8A-4147-A177-3AD203B41FA5}">
                      <a16:colId xmlns:a16="http://schemas.microsoft.com/office/drawing/2014/main" val="2782143677"/>
                    </a:ext>
                  </a:extLst>
                </a:gridCol>
                <a:gridCol w="455481">
                  <a:extLst>
                    <a:ext uri="{9D8B030D-6E8A-4147-A177-3AD203B41FA5}">
                      <a16:colId xmlns:a16="http://schemas.microsoft.com/office/drawing/2014/main" val="1980488463"/>
                    </a:ext>
                  </a:extLst>
                </a:gridCol>
                <a:gridCol w="633042">
                  <a:extLst>
                    <a:ext uri="{9D8B030D-6E8A-4147-A177-3AD203B41FA5}">
                      <a16:colId xmlns:a16="http://schemas.microsoft.com/office/drawing/2014/main" val="3722754303"/>
                    </a:ext>
                  </a:extLst>
                </a:gridCol>
                <a:gridCol w="656202">
                  <a:extLst>
                    <a:ext uri="{9D8B030D-6E8A-4147-A177-3AD203B41FA5}">
                      <a16:colId xmlns:a16="http://schemas.microsoft.com/office/drawing/2014/main" val="2576006573"/>
                    </a:ext>
                  </a:extLst>
                </a:gridCol>
                <a:gridCol w="478641">
                  <a:extLst>
                    <a:ext uri="{9D8B030D-6E8A-4147-A177-3AD203B41FA5}">
                      <a16:colId xmlns:a16="http://schemas.microsoft.com/office/drawing/2014/main" val="2705920547"/>
                    </a:ext>
                  </a:extLst>
                </a:gridCol>
              </a:tblGrid>
              <a:tr h="75752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PAYS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ABONNES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FOLLOWERS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FOLLOWING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I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93286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300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285771-563C-4365-8C9B-300FDB595283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F579BF9-6045-4146-8BEA-773F3CA45E4B}"/>
              </a:ext>
            </a:extLst>
          </p:cNvPr>
          <p:cNvSpPr txBox="1">
            <a:spLocks/>
          </p:cNvSpPr>
          <p:nvPr/>
        </p:nvSpPr>
        <p:spPr bwMode="auto">
          <a:xfrm>
            <a:off x="449363" y="1571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9300"/>
                </a:solidFill>
                <a:latin typeface="Avenir Book" panose="02000503020000020003" pitchFamily="2" charset="0"/>
              </a:rPr>
              <a:t>Awards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D5B4D83-3FDA-4BC0-B352-97F19410A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246EB12-E76C-4217-8B0D-B4C617883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94995"/>
              </p:ext>
            </p:extLst>
          </p:nvPr>
        </p:nvGraphicFramePr>
        <p:xfrm>
          <a:off x="449363" y="1334146"/>
          <a:ext cx="11556299" cy="468018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2230">
                  <a:extLst>
                    <a:ext uri="{9D8B030D-6E8A-4147-A177-3AD203B41FA5}">
                      <a16:colId xmlns:a16="http://schemas.microsoft.com/office/drawing/2014/main" val="3522133440"/>
                    </a:ext>
                  </a:extLst>
                </a:gridCol>
                <a:gridCol w="322073">
                  <a:extLst>
                    <a:ext uri="{9D8B030D-6E8A-4147-A177-3AD203B41FA5}">
                      <a16:colId xmlns:a16="http://schemas.microsoft.com/office/drawing/2014/main" val="4161460145"/>
                    </a:ext>
                  </a:extLst>
                </a:gridCol>
                <a:gridCol w="1073578">
                  <a:extLst>
                    <a:ext uri="{9D8B030D-6E8A-4147-A177-3AD203B41FA5}">
                      <a16:colId xmlns:a16="http://schemas.microsoft.com/office/drawing/2014/main" val="4098252792"/>
                    </a:ext>
                  </a:extLst>
                </a:gridCol>
                <a:gridCol w="843525">
                  <a:extLst>
                    <a:ext uri="{9D8B030D-6E8A-4147-A177-3AD203B41FA5}">
                      <a16:colId xmlns:a16="http://schemas.microsoft.com/office/drawing/2014/main" val="1399159857"/>
                    </a:ext>
                  </a:extLst>
                </a:gridCol>
                <a:gridCol w="444768">
                  <a:extLst>
                    <a:ext uri="{9D8B030D-6E8A-4147-A177-3AD203B41FA5}">
                      <a16:colId xmlns:a16="http://schemas.microsoft.com/office/drawing/2014/main" val="1314400900"/>
                    </a:ext>
                  </a:extLst>
                </a:gridCol>
                <a:gridCol w="475442">
                  <a:extLst>
                    <a:ext uri="{9D8B030D-6E8A-4147-A177-3AD203B41FA5}">
                      <a16:colId xmlns:a16="http://schemas.microsoft.com/office/drawing/2014/main" val="3122179252"/>
                    </a:ext>
                  </a:extLst>
                </a:gridCol>
                <a:gridCol w="613473">
                  <a:extLst>
                    <a:ext uri="{9D8B030D-6E8A-4147-A177-3AD203B41FA5}">
                      <a16:colId xmlns:a16="http://schemas.microsoft.com/office/drawing/2014/main" val="2980729943"/>
                    </a:ext>
                  </a:extLst>
                </a:gridCol>
                <a:gridCol w="475442">
                  <a:extLst>
                    <a:ext uri="{9D8B030D-6E8A-4147-A177-3AD203B41FA5}">
                      <a16:colId xmlns:a16="http://schemas.microsoft.com/office/drawing/2014/main" val="2729763685"/>
                    </a:ext>
                  </a:extLst>
                </a:gridCol>
                <a:gridCol w="582800">
                  <a:extLst>
                    <a:ext uri="{9D8B030D-6E8A-4147-A177-3AD203B41FA5}">
                      <a16:colId xmlns:a16="http://schemas.microsoft.com/office/drawing/2014/main" val="3025533215"/>
                    </a:ext>
                  </a:extLst>
                </a:gridCol>
                <a:gridCol w="536789">
                  <a:extLst>
                    <a:ext uri="{9D8B030D-6E8A-4147-A177-3AD203B41FA5}">
                      <a16:colId xmlns:a16="http://schemas.microsoft.com/office/drawing/2014/main" val="322863541"/>
                    </a:ext>
                  </a:extLst>
                </a:gridCol>
                <a:gridCol w="613473">
                  <a:extLst>
                    <a:ext uri="{9D8B030D-6E8A-4147-A177-3AD203B41FA5}">
                      <a16:colId xmlns:a16="http://schemas.microsoft.com/office/drawing/2014/main" val="963757507"/>
                    </a:ext>
                  </a:extLst>
                </a:gridCol>
                <a:gridCol w="613473">
                  <a:extLst>
                    <a:ext uri="{9D8B030D-6E8A-4147-A177-3AD203B41FA5}">
                      <a16:colId xmlns:a16="http://schemas.microsoft.com/office/drawing/2014/main" val="4025830952"/>
                    </a:ext>
                  </a:extLst>
                </a:gridCol>
                <a:gridCol w="636478">
                  <a:extLst>
                    <a:ext uri="{9D8B030D-6E8A-4147-A177-3AD203B41FA5}">
                      <a16:colId xmlns:a16="http://schemas.microsoft.com/office/drawing/2014/main" val="185738137"/>
                    </a:ext>
                  </a:extLst>
                </a:gridCol>
                <a:gridCol w="475442">
                  <a:extLst>
                    <a:ext uri="{9D8B030D-6E8A-4147-A177-3AD203B41FA5}">
                      <a16:colId xmlns:a16="http://schemas.microsoft.com/office/drawing/2014/main" val="2026612456"/>
                    </a:ext>
                  </a:extLst>
                </a:gridCol>
                <a:gridCol w="628810">
                  <a:extLst>
                    <a:ext uri="{9D8B030D-6E8A-4147-A177-3AD203B41FA5}">
                      <a16:colId xmlns:a16="http://schemas.microsoft.com/office/drawing/2014/main" val="1766591093"/>
                    </a:ext>
                  </a:extLst>
                </a:gridCol>
                <a:gridCol w="452436">
                  <a:extLst>
                    <a:ext uri="{9D8B030D-6E8A-4147-A177-3AD203B41FA5}">
                      <a16:colId xmlns:a16="http://schemas.microsoft.com/office/drawing/2014/main" val="4235106622"/>
                    </a:ext>
                  </a:extLst>
                </a:gridCol>
                <a:gridCol w="628810">
                  <a:extLst>
                    <a:ext uri="{9D8B030D-6E8A-4147-A177-3AD203B41FA5}">
                      <a16:colId xmlns:a16="http://schemas.microsoft.com/office/drawing/2014/main" val="295974606"/>
                    </a:ext>
                  </a:extLst>
                </a:gridCol>
                <a:gridCol w="651815">
                  <a:extLst>
                    <a:ext uri="{9D8B030D-6E8A-4147-A177-3AD203B41FA5}">
                      <a16:colId xmlns:a16="http://schemas.microsoft.com/office/drawing/2014/main" val="3351128342"/>
                    </a:ext>
                  </a:extLst>
                </a:gridCol>
                <a:gridCol w="475442">
                  <a:extLst>
                    <a:ext uri="{9D8B030D-6E8A-4147-A177-3AD203B41FA5}">
                      <a16:colId xmlns:a16="http://schemas.microsoft.com/office/drawing/2014/main" val="3662904209"/>
                    </a:ext>
                  </a:extLst>
                </a:gridCol>
              </a:tblGrid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Guinée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Conakry Ratoma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876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866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45,65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1075595310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Abidjan Biétry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842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786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44,425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3470408470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Bamako Djoliba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839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797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42,825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1532679651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Club Yamoussoukro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835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764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42,875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2724093330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Yamoussoukro Président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835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820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41,475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1189605231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Sierra-Léonne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R.C of Freetown Sunset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797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781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39,6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2743012158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Bingerville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781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770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38,975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148514749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Gambie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of Fajara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769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759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38,3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1421234187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Cayes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764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762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38,25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1473593348"/>
                  </a:ext>
                </a:extLst>
              </a:tr>
              <a:tr h="46801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Libéria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of Gbarnga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752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750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0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37,65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1" marR="4601" marT="4601" marB="0" anchor="b"/>
                </a:tc>
                <a:extLst>
                  <a:ext uri="{0D108BD9-81ED-4DB2-BD59-A6C34878D82A}">
                    <a16:rowId xmlns:a16="http://schemas.microsoft.com/office/drawing/2014/main" val="302361421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02B3DAF-8EA2-4069-A00C-93CD818E1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543161"/>
              </p:ext>
            </p:extLst>
          </p:nvPr>
        </p:nvGraphicFramePr>
        <p:xfrm>
          <a:off x="449363" y="653066"/>
          <a:ext cx="11556299" cy="757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6467">
                  <a:extLst>
                    <a:ext uri="{9D8B030D-6E8A-4147-A177-3AD203B41FA5}">
                      <a16:colId xmlns:a16="http://schemas.microsoft.com/office/drawing/2014/main" val="3534810058"/>
                    </a:ext>
                  </a:extLst>
                </a:gridCol>
                <a:gridCol w="323422">
                  <a:extLst>
                    <a:ext uri="{9D8B030D-6E8A-4147-A177-3AD203B41FA5}">
                      <a16:colId xmlns:a16="http://schemas.microsoft.com/office/drawing/2014/main" val="4039158507"/>
                    </a:ext>
                  </a:extLst>
                </a:gridCol>
                <a:gridCol w="1078073">
                  <a:extLst>
                    <a:ext uri="{9D8B030D-6E8A-4147-A177-3AD203B41FA5}">
                      <a16:colId xmlns:a16="http://schemas.microsoft.com/office/drawing/2014/main" val="2273282171"/>
                    </a:ext>
                  </a:extLst>
                </a:gridCol>
                <a:gridCol w="847057">
                  <a:extLst>
                    <a:ext uri="{9D8B030D-6E8A-4147-A177-3AD203B41FA5}">
                      <a16:colId xmlns:a16="http://schemas.microsoft.com/office/drawing/2014/main" val="2101592839"/>
                    </a:ext>
                  </a:extLst>
                </a:gridCol>
                <a:gridCol w="446631">
                  <a:extLst>
                    <a:ext uri="{9D8B030D-6E8A-4147-A177-3AD203B41FA5}">
                      <a16:colId xmlns:a16="http://schemas.microsoft.com/office/drawing/2014/main" val="1340229204"/>
                    </a:ext>
                  </a:extLst>
                </a:gridCol>
                <a:gridCol w="429051">
                  <a:extLst>
                    <a:ext uri="{9D8B030D-6E8A-4147-A177-3AD203B41FA5}">
                      <a16:colId xmlns:a16="http://schemas.microsoft.com/office/drawing/2014/main" val="1884989859"/>
                    </a:ext>
                  </a:extLst>
                </a:gridCol>
                <a:gridCol w="616041">
                  <a:extLst>
                    <a:ext uri="{9D8B030D-6E8A-4147-A177-3AD203B41FA5}">
                      <a16:colId xmlns:a16="http://schemas.microsoft.com/office/drawing/2014/main" val="2497871649"/>
                    </a:ext>
                  </a:extLst>
                </a:gridCol>
                <a:gridCol w="477432">
                  <a:extLst>
                    <a:ext uri="{9D8B030D-6E8A-4147-A177-3AD203B41FA5}">
                      <a16:colId xmlns:a16="http://schemas.microsoft.com/office/drawing/2014/main" val="689682993"/>
                    </a:ext>
                  </a:extLst>
                </a:gridCol>
                <a:gridCol w="585240">
                  <a:extLst>
                    <a:ext uri="{9D8B030D-6E8A-4147-A177-3AD203B41FA5}">
                      <a16:colId xmlns:a16="http://schemas.microsoft.com/office/drawing/2014/main" val="1129101943"/>
                    </a:ext>
                  </a:extLst>
                </a:gridCol>
                <a:gridCol w="539036">
                  <a:extLst>
                    <a:ext uri="{9D8B030D-6E8A-4147-A177-3AD203B41FA5}">
                      <a16:colId xmlns:a16="http://schemas.microsoft.com/office/drawing/2014/main" val="2673093157"/>
                    </a:ext>
                  </a:extLst>
                </a:gridCol>
                <a:gridCol w="616041">
                  <a:extLst>
                    <a:ext uri="{9D8B030D-6E8A-4147-A177-3AD203B41FA5}">
                      <a16:colId xmlns:a16="http://schemas.microsoft.com/office/drawing/2014/main" val="245498974"/>
                    </a:ext>
                  </a:extLst>
                </a:gridCol>
                <a:gridCol w="616041">
                  <a:extLst>
                    <a:ext uri="{9D8B030D-6E8A-4147-A177-3AD203B41FA5}">
                      <a16:colId xmlns:a16="http://schemas.microsoft.com/office/drawing/2014/main" val="173269304"/>
                    </a:ext>
                  </a:extLst>
                </a:gridCol>
                <a:gridCol w="639142">
                  <a:extLst>
                    <a:ext uri="{9D8B030D-6E8A-4147-A177-3AD203B41FA5}">
                      <a16:colId xmlns:a16="http://schemas.microsoft.com/office/drawing/2014/main" val="2378858655"/>
                    </a:ext>
                  </a:extLst>
                </a:gridCol>
                <a:gridCol w="486615">
                  <a:extLst>
                    <a:ext uri="{9D8B030D-6E8A-4147-A177-3AD203B41FA5}">
                      <a16:colId xmlns:a16="http://schemas.microsoft.com/office/drawing/2014/main" val="2138185571"/>
                    </a:ext>
                  </a:extLst>
                </a:gridCol>
                <a:gridCol w="622259">
                  <a:extLst>
                    <a:ext uri="{9D8B030D-6E8A-4147-A177-3AD203B41FA5}">
                      <a16:colId xmlns:a16="http://schemas.microsoft.com/office/drawing/2014/main" val="2782143677"/>
                    </a:ext>
                  </a:extLst>
                </a:gridCol>
                <a:gridCol w="454331">
                  <a:extLst>
                    <a:ext uri="{9D8B030D-6E8A-4147-A177-3AD203B41FA5}">
                      <a16:colId xmlns:a16="http://schemas.microsoft.com/office/drawing/2014/main" val="1980488463"/>
                    </a:ext>
                  </a:extLst>
                </a:gridCol>
                <a:gridCol w="631443">
                  <a:extLst>
                    <a:ext uri="{9D8B030D-6E8A-4147-A177-3AD203B41FA5}">
                      <a16:colId xmlns:a16="http://schemas.microsoft.com/office/drawing/2014/main" val="3722754303"/>
                    </a:ext>
                  </a:extLst>
                </a:gridCol>
                <a:gridCol w="654545">
                  <a:extLst>
                    <a:ext uri="{9D8B030D-6E8A-4147-A177-3AD203B41FA5}">
                      <a16:colId xmlns:a16="http://schemas.microsoft.com/office/drawing/2014/main" val="2576006573"/>
                    </a:ext>
                  </a:extLst>
                </a:gridCol>
                <a:gridCol w="477432">
                  <a:extLst>
                    <a:ext uri="{9D8B030D-6E8A-4147-A177-3AD203B41FA5}">
                      <a16:colId xmlns:a16="http://schemas.microsoft.com/office/drawing/2014/main" val="2705920547"/>
                    </a:ext>
                  </a:extLst>
                </a:gridCol>
              </a:tblGrid>
              <a:tr h="75752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PAYS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ABONNES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FOLLOWERS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FOLLOWING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I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93286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585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D24F1A-DE10-404E-89EE-8E719BC17B22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0AE0FDA-2C57-4037-945E-10B8C1308E00}"/>
              </a:ext>
            </a:extLst>
          </p:cNvPr>
          <p:cNvSpPr txBox="1">
            <a:spLocks/>
          </p:cNvSpPr>
          <p:nvPr/>
        </p:nvSpPr>
        <p:spPr bwMode="auto">
          <a:xfrm>
            <a:off x="449363" y="1571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9300"/>
                </a:solidFill>
                <a:latin typeface="Avenir Book" panose="02000503020000020003" pitchFamily="2" charset="0"/>
              </a:rPr>
              <a:t>Awards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25F9AC-CE2E-4E52-9446-B24C3C324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39E4FE3E-57AB-4489-9FE3-FA92170B1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72418"/>
              </p:ext>
            </p:extLst>
          </p:nvPr>
        </p:nvGraphicFramePr>
        <p:xfrm>
          <a:off x="449363" y="1369246"/>
          <a:ext cx="11546695" cy="4559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1389">
                  <a:extLst>
                    <a:ext uri="{9D8B030D-6E8A-4147-A177-3AD203B41FA5}">
                      <a16:colId xmlns:a16="http://schemas.microsoft.com/office/drawing/2014/main" val="1896784995"/>
                    </a:ext>
                  </a:extLst>
                </a:gridCol>
                <a:gridCol w="321805">
                  <a:extLst>
                    <a:ext uri="{9D8B030D-6E8A-4147-A177-3AD203B41FA5}">
                      <a16:colId xmlns:a16="http://schemas.microsoft.com/office/drawing/2014/main" val="2387050230"/>
                    </a:ext>
                  </a:extLst>
                </a:gridCol>
                <a:gridCol w="1072685">
                  <a:extLst>
                    <a:ext uri="{9D8B030D-6E8A-4147-A177-3AD203B41FA5}">
                      <a16:colId xmlns:a16="http://schemas.microsoft.com/office/drawing/2014/main" val="1668289037"/>
                    </a:ext>
                  </a:extLst>
                </a:gridCol>
                <a:gridCol w="842824">
                  <a:extLst>
                    <a:ext uri="{9D8B030D-6E8A-4147-A177-3AD203B41FA5}">
                      <a16:colId xmlns:a16="http://schemas.microsoft.com/office/drawing/2014/main" val="2913273255"/>
                    </a:ext>
                  </a:extLst>
                </a:gridCol>
                <a:gridCol w="444399">
                  <a:extLst>
                    <a:ext uri="{9D8B030D-6E8A-4147-A177-3AD203B41FA5}">
                      <a16:colId xmlns:a16="http://schemas.microsoft.com/office/drawing/2014/main" val="1850347461"/>
                    </a:ext>
                  </a:extLst>
                </a:gridCol>
                <a:gridCol w="475047">
                  <a:extLst>
                    <a:ext uri="{9D8B030D-6E8A-4147-A177-3AD203B41FA5}">
                      <a16:colId xmlns:a16="http://schemas.microsoft.com/office/drawing/2014/main" val="2618717618"/>
                    </a:ext>
                  </a:extLst>
                </a:gridCol>
                <a:gridCol w="612963">
                  <a:extLst>
                    <a:ext uri="{9D8B030D-6E8A-4147-A177-3AD203B41FA5}">
                      <a16:colId xmlns:a16="http://schemas.microsoft.com/office/drawing/2014/main" val="3624719926"/>
                    </a:ext>
                  </a:extLst>
                </a:gridCol>
                <a:gridCol w="475047">
                  <a:extLst>
                    <a:ext uri="{9D8B030D-6E8A-4147-A177-3AD203B41FA5}">
                      <a16:colId xmlns:a16="http://schemas.microsoft.com/office/drawing/2014/main" val="3668692994"/>
                    </a:ext>
                  </a:extLst>
                </a:gridCol>
                <a:gridCol w="582315">
                  <a:extLst>
                    <a:ext uri="{9D8B030D-6E8A-4147-A177-3AD203B41FA5}">
                      <a16:colId xmlns:a16="http://schemas.microsoft.com/office/drawing/2014/main" val="3383245648"/>
                    </a:ext>
                  </a:extLst>
                </a:gridCol>
                <a:gridCol w="536343">
                  <a:extLst>
                    <a:ext uri="{9D8B030D-6E8A-4147-A177-3AD203B41FA5}">
                      <a16:colId xmlns:a16="http://schemas.microsoft.com/office/drawing/2014/main" val="3300751123"/>
                    </a:ext>
                  </a:extLst>
                </a:gridCol>
                <a:gridCol w="612963">
                  <a:extLst>
                    <a:ext uri="{9D8B030D-6E8A-4147-A177-3AD203B41FA5}">
                      <a16:colId xmlns:a16="http://schemas.microsoft.com/office/drawing/2014/main" val="104551939"/>
                    </a:ext>
                  </a:extLst>
                </a:gridCol>
                <a:gridCol w="612963">
                  <a:extLst>
                    <a:ext uri="{9D8B030D-6E8A-4147-A177-3AD203B41FA5}">
                      <a16:colId xmlns:a16="http://schemas.microsoft.com/office/drawing/2014/main" val="511846378"/>
                    </a:ext>
                  </a:extLst>
                </a:gridCol>
                <a:gridCol w="635949">
                  <a:extLst>
                    <a:ext uri="{9D8B030D-6E8A-4147-A177-3AD203B41FA5}">
                      <a16:colId xmlns:a16="http://schemas.microsoft.com/office/drawing/2014/main" val="125467455"/>
                    </a:ext>
                  </a:extLst>
                </a:gridCol>
                <a:gridCol w="475047">
                  <a:extLst>
                    <a:ext uri="{9D8B030D-6E8A-4147-A177-3AD203B41FA5}">
                      <a16:colId xmlns:a16="http://schemas.microsoft.com/office/drawing/2014/main" val="161759820"/>
                    </a:ext>
                  </a:extLst>
                </a:gridCol>
                <a:gridCol w="628288">
                  <a:extLst>
                    <a:ext uri="{9D8B030D-6E8A-4147-A177-3AD203B41FA5}">
                      <a16:colId xmlns:a16="http://schemas.microsoft.com/office/drawing/2014/main" val="4130516529"/>
                    </a:ext>
                  </a:extLst>
                </a:gridCol>
                <a:gridCol w="452060">
                  <a:extLst>
                    <a:ext uri="{9D8B030D-6E8A-4147-A177-3AD203B41FA5}">
                      <a16:colId xmlns:a16="http://schemas.microsoft.com/office/drawing/2014/main" val="1054731133"/>
                    </a:ext>
                  </a:extLst>
                </a:gridCol>
                <a:gridCol w="628288">
                  <a:extLst>
                    <a:ext uri="{9D8B030D-6E8A-4147-A177-3AD203B41FA5}">
                      <a16:colId xmlns:a16="http://schemas.microsoft.com/office/drawing/2014/main" val="2539371152"/>
                    </a:ext>
                  </a:extLst>
                </a:gridCol>
                <a:gridCol w="651273">
                  <a:extLst>
                    <a:ext uri="{9D8B030D-6E8A-4147-A177-3AD203B41FA5}">
                      <a16:colId xmlns:a16="http://schemas.microsoft.com/office/drawing/2014/main" val="3321801566"/>
                    </a:ext>
                  </a:extLst>
                </a:gridCol>
                <a:gridCol w="475047">
                  <a:extLst>
                    <a:ext uri="{9D8B030D-6E8A-4147-A177-3AD203B41FA5}">
                      <a16:colId xmlns:a16="http://schemas.microsoft.com/office/drawing/2014/main" val="1779184000"/>
                    </a:ext>
                  </a:extLst>
                </a:gridCol>
              </a:tblGrid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Côte d'Ivoire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RC. Abidjan Excelsior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477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464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28,425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1892446122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Sierra-Léonne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of Freetown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548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548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3220488414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Côte d'Ivoire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Abidjan Adjamé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536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521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28,125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4231365830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Burkina-Faso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Ouagadougou Savane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544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519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26,675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3849847137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Sénégal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Dakar Océan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523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508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26,675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1818633083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Burkina-Faso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Ouagadougou ELITE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534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514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26,35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4213243464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Gambie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 of Banjul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513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502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25,625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1794427335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Côte d'Ivoire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OCÉAN de Grand-Bassam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444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420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23,7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2902039678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Cap-Vert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Ponta da Praia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423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22,55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3947299894"/>
                  </a:ext>
                </a:extLst>
              </a:tr>
              <a:tr h="45594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Guinée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RC.Conakry-Camayenne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442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438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22,1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7" marR="4187" marT="4187" marB="0" anchor="b"/>
                </a:tc>
                <a:extLst>
                  <a:ext uri="{0D108BD9-81ED-4DB2-BD59-A6C34878D82A}">
                    <a16:rowId xmlns:a16="http://schemas.microsoft.com/office/drawing/2014/main" val="3865576887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5AC252D-9733-45F9-8A5D-8582C55DF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71587"/>
              </p:ext>
            </p:extLst>
          </p:nvPr>
        </p:nvGraphicFramePr>
        <p:xfrm>
          <a:off x="449363" y="611724"/>
          <a:ext cx="11546695" cy="757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5622">
                  <a:extLst>
                    <a:ext uri="{9D8B030D-6E8A-4147-A177-3AD203B41FA5}">
                      <a16:colId xmlns:a16="http://schemas.microsoft.com/office/drawing/2014/main" val="3534810058"/>
                    </a:ext>
                  </a:extLst>
                </a:gridCol>
                <a:gridCol w="323153">
                  <a:extLst>
                    <a:ext uri="{9D8B030D-6E8A-4147-A177-3AD203B41FA5}">
                      <a16:colId xmlns:a16="http://schemas.microsoft.com/office/drawing/2014/main" val="4039158507"/>
                    </a:ext>
                  </a:extLst>
                </a:gridCol>
                <a:gridCol w="1077177">
                  <a:extLst>
                    <a:ext uri="{9D8B030D-6E8A-4147-A177-3AD203B41FA5}">
                      <a16:colId xmlns:a16="http://schemas.microsoft.com/office/drawing/2014/main" val="2273282171"/>
                    </a:ext>
                  </a:extLst>
                </a:gridCol>
                <a:gridCol w="846353">
                  <a:extLst>
                    <a:ext uri="{9D8B030D-6E8A-4147-A177-3AD203B41FA5}">
                      <a16:colId xmlns:a16="http://schemas.microsoft.com/office/drawing/2014/main" val="2101592839"/>
                    </a:ext>
                  </a:extLst>
                </a:gridCol>
                <a:gridCol w="446260">
                  <a:extLst>
                    <a:ext uri="{9D8B030D-6E8A-4147-A177-3AD203B41FA5}">
                      <a16:colId xmlns:a16="http://schemas.microsoft.com/office/drawing/2014/main" val="1340229204"/>
                    </a:ext>
                  </a:extLst>
                </a:gridCol>
                <a:gridCol w="428694">
                  <a:extLst>
                    <a:ext uri="{9D8B030D-6E8A-4147-A177-3AD203B41FA5}">
                      <a16:colId xmlns:a16="http://schemas.microsoft.com/office/drawing/2014/main" val="1884989859"/>
                    </a:ext>
                  </a:extLst>
                </a:gridCol>
                <a:gridCol w="615529">
                  <a:extLst>
                    <a:ext uri="{9D8B030D-6E8A-4147-A177-3AD203B41FA5}">
                      <a16:colId xmlns:a16="http://schemas.microsoft.com/office/drawing/2014/main" val="2497871649"/>
                    </a:ext>
                  </a:extLst>
                </a:gridCol>
                <a:gridCol w="477036">
                  <a:extLst>
                    <a:ext uri="{9D8B030D-6E8A-4147-A177-3AD203B41FA5}">
                      <a16:colId xmlns:a16="http://schemas.microsoft.com/office/drawing/2014/main" val="689682993"/>
                    </a:ext>
                  </a:extLst>
                </a:gridCol>
                <a:gridCol w="584753">
                  <a:extLst>
                    <a:ext uri="{9D8B030D-6E8A-4147-A177-3AD203B41FA5}">
                      <a16:colId xmlns:a16="http://schemas.microsoft.com/office/drawing/2014/main" val="1129101943"/>
                    </a:ext>
                  </a:extLst>
                </a:gridCol>
                <a:gridCol w="538588">
                  <a:extLst>
                    <a:ext uri="{9D8B030D-6E8A-4147-A177-3AD203B41FA5}">
                      <a16:colId xmlns:a16="http://schemas.microsoft.com/office/drawing/2014/main" val="2673093157"/>
                    </a:ext>
                  </a:extLst>
                </a:gridCol>
                <a:gridCol w="615529">
                  <a:extLst>
                    <a:ext uri="{9D8B030D-6E8A-4147-A177-3AD203B41FA5}">
                      <a16:colId xmlns:a16="http://schemas.microsoft.com/office/drawing/2014/main" val="245498974"/>
                    </a:ext>
                  </a:extLst>
                </a:gridCol>
                <a:gridCol w="615529">
                  <a:extLst>
                    <a:ext uri="{9D8B030D-6E8A-4147-A177-3AD203B41FA5}">
                      <a16:colId xmlns:a16="http://schemas.microsoft.com/office/drawing/2014/main" val="173269304"/>
                    </a:ext>
                  </a:extLst>
                </a:gridCol>
                <a:gridCol w="638611">
                  <a:extLst>
                    <a:ext uri="{9D8B030D-6E8A-4147-A177-3AD203B41FA5}">
                      <a16:colId xmlns:a16="http://schemas.microsoft.com/office/drawing/2014/main" val="2378858655"/>
                    </a:ext>
                  </a:extLst>
                </a:gridCol>
                <a:gridCol w="486211">
                  <a:extLst>
                    <a:ext uri="{9D8B030D-6E8A-4147-A177-3AD203B41FA5}">
                      <a16:colId xmlns:a16="http://schemas.microsoft.com/office/drawing/2014/main" val="2138185571"/>
                    </a:ext>
                  </a:extLst>
                </a:gridCol>
                <a:gridCol w="621742">
                  <a:extLst>
                    <a:ext uri="{9D8B030D-6E8A-4147-A177-3AD203B41FA5}">
                      <a16:colId xmlns:a16="http://schemas.microsoft.com/office/drawing/2014/main" val="2782143677"/>
                    </a:ext>
                  </a:extLst>
                </a:gridCol>
                <a:gridCol w="453953">
                  <a:extLst>
                    <a:ext uri="{9D8B030D-6E8A-4147-A177-3AD203B41FA5}">
                      <a16:colId xmlns:a16="http://schemas.microsoft.com/office/drawing/2014/main" val="1980488463"/>
                    </a:ext>
                  </a:extLst>
                </a:gridCol>
                <a:gridCol w="630918">
                  <a:extLst>
                    <a:ext uri="{9D8B030D-6E8A-4147-A177-3AD203B41FA5}">
                      <a16:colId xmlns:a16="http://schemas.microsoft.com/office/drawing/2014/main" val="3722754303"/>
                    </a:ext>
                  </a:extLst>
                </a:gridCol>
                <a:gridCol w="654001">
                  <a:extLst>
                    <a:ext uri="{9D8B030D-6E8A-4147-A177-3AD203B41FA5}">
                      <a16:colId xmlns:a16="http://schemas.microsoft.com/office/drawing/2014/main" val="2576006573"/>
                    </a:ext>
                  </a:extLst>
                </a:gridCol>
                <a:gridCol w="477036">
                  <a:extLst>
                    <a:ext uri="{9D8B030D-6E8A-4147-A177-3AD203B41FA5}">
                      <a16:colId xmlns:a16="http://schemas.microsoft.com/office/drawing/2014/main" val="2705920547"/>
                    </a:ext>
                  </a:extLst>
                </a:gridCol>
              </a:tblGrid>
              <a:tr h="75752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PAYS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ABONNES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FOLLOWERS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FOLLOWING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I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93286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535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FAE8A8-91C2-4DD3-AA94-F955CBBE3A3A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A2427B4-3F0A-453D-A943-1CC9FA164EDF}"/>
              </a:ext>
            </a:extLst>
          </p:cNvPr>
          <p:cNvSpPr txBox="1">
            <a:spLocks/>
          </p:cNvSpPr>
          <p:nvPr/>
        </p:nvSpPr>
        <p:spPr bwMode="auto">
          <a:xfrm>
            <a:off x="449363" y="1571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9300"/>
                </a:solidFill>
                <a:latin typeface="Avenir Book" panose="02000503020000020003" pitchFamily="2" charset="0"/>
              </a:rPr>
              <a:t>Awards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60A7BFB-EB39-4530-9480-89DCC20D6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35336BBD-3109-4DF4-B330-25548E062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78839"/>
              </p:ext>
            </p:extLst>
          </p:nvPr>
        </p:nvGraphicFramePr>
        <p:xfrm>
          <a:off x="449363" y="1410189"/>
          <a:ext cx="11557941" cy="447898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12374">
                  <a:extLst>
                    <a:ext uri="{9D8B030D-6E8A-4147-A177-3AD203B41FA5}">
                      <a16:colId xmlns:a16="http://schemas.microsoft.com/office/drawing/2014/main" val="692473334"/>
                    </a:ext>
                  </a:extLst>
                </a:gridCol>
                <a:gridCol w="322119">
                  <a:extLst>
                    <a:ext uri="{9D8B030D-6E8A-4147-A177-3AD203B41FA5}">
                      <a16:colId xmlns:a16="http://schemas.microsoft.com/office/drawing/2014/main" val="2347604948"/>
                    </a:ext>
                  </a:extLst>
                </a:gridCol>
                <a:gridCol w="1073730">
                  <a:extLst>
                    <a:ext uri="{9D8B030D-6E8A-4147-A177-3AD203B41FA5}">
                      <a16:colId xmlns:a16="http://schemas.microsoft.com/office/drawing/2014/main" val="2673940105"/>
                    </a:ext>
                  </a:extLst>
                </a:gridCol>
                <a:gridCol w="843645">
                  <a:extLst>
                    <a:ext uri="{9D8B030D-6E8A-4147-A177-3AD203B41FA5}">
                      <a16:colId xmlns:a16="http://schemas.microsoft.com/office/drawing/2014/main" val="1122590393"/>
                    </a:ext>
                  </a:extLst>
                </a:gridCol>
                <a:gridCol w="444832">
                  <a:extLst>
                    <a:ext uri="{9D8B030D-6E8A-4147-A177-3AD203B41FA5}">
                      <a16:colId xmlns:a16="http://schemas.microsoft.com/office/drawing/2014/main" val="1886475641"/>
                    </a:ext>
                  </a:extLst>
                </a:gridCol>
                <a:gridCol w="475509">
                  <a:extLst>
                    <a:ext uri="{9D8B030D-6E8A-4147-A177-3AD203B41FA5}">
                      <a16:colId xmlns:a16="http://schemas.microsoft.com/office/drawing/2014/main" val="3701922402"/>
                    </a:ext>
                  </a:extLst>
                </a:gridCol>
                <a:gridCol w="613560">
                  <a:extLst>
                    <a:ext uri="{9D8B030D-6E8A-4147-A177-3AD203B41FA5}">
                      <a16:colId xmlns:a16="http://schemas.microsoft.com/office/drawing/2014/main" val="1617592565"/>
                    </a:ext>
                  </a:extLst>
                </a:gridCol>
                <a:gridCol w="475509">
                  <a:extLst>
                    <a:ext uri="{9D8B030D-6E8A-4147-A177-3AD203B41FA5}">
                      <a16:colId xmlns:a16="http://schemas.microsoft.com/office/drawing/2014/main" val="55860372"/>
                    </a:ext>
                  </a:extLst>
                </a:gridCol>
                <a:gridCol w="582883">
                  <a:extLst>
                    <a:ext uri="{9D8B030D-6E8A-4147-A177-3AD203B41FA5}">
                      <a16:colId xmlns:a16="http://schemas.microsoft.com/office/drawing/2014/main" val="4124519323"/>
                    </a:ext>
                  </a:extLst>
                </a:gridCol>
                <a:gridCol w="536866">
                  <a:extLst>
                    <a:ext uri="{9D8B030D-6E8A-4147-A177-3AD203B41FA5}">
                      <a16:colId xmlns:a16="http://schemas.microsoft.com/office/drawing/2014/main" val="234680060"/>
                    </a:ext>
                  </a:extLst>
                </a:gridCol>
                <a:gridCol w="613560">
                  <a:extLst>
                    <a:ext uri="{9D8B030D-6E8A-4147-A177-3AD203B41FA5}">
                      <a16:colId xmlns:a16="http://schemas.microsoft.com/office/drawing/2014/main" val="458485126"/>
                    </a:ext>
                  </a:extLst>
                </a:gridCol>
                <a:gridCol w="613560">
                  <a:extLst>
                    <a:ext uri="{9D8B030D-6E8A-4147-A177-3AD203B41FA5}">
                      <a16:colId xmlns:a16="http://schemas.microsoft.com/office/drawing/2014/main" val="1652207829"/>
                    </a:ext>
                  </a:extLst>
                </a:gridCol>
                <a:gridCol w="636568">
                  <a:extLst>
                    <a:ext uri="{9D8B030D-6E8A-4147-A177-3AD203B41FA5}">
                      <a16:colId xmlns:a16="http://schemas.microsoft.com/office/drawing/2014/main" val="3293379841"/>
                    </a:ext>
                  </a:extLst>
                </a:gridCol>
                <a:gridCol w="475509">
                  <a:extLst>
                    <a:ext uri="{9D8B030D-6E8A-4147-A177-3AD203B41FA5}">
                      <a16:colId xmlns:a16="http://schemas.microsoft.com/office/drawing/2014/main" val="3985316549"/>
                    </a:ext>
                  </a:extLst>
                </a:gridCol>
                <a:gridCol w="628900">
                  <a:extLst>
                    <a:ext uri="{9D8B030D-6E8A-4147-A177-3AD203B41FA5}">
                      <a16:colId xmlns:a16="http://schemas.microsoft.com/office/drawing/2014/main" val="1513459897"/>
                    </a:ext>
                  </a:extLst>
                </a:gridCol>
                <a:gridCol w="452500">
                  <a:extLst>
                    <a:ext uri="{9D8B030D-6E8A-4147-A177-3AD203B41FA5}">
                      <a16:colId xmlns:a16="http://schemas.microsoft.com/office/drawing/2014/main" val="2059369607"/>
                    </a:ext>
                  </a:extLst>
                </a:gridCol>
                <a:gridCol w="628900">
                  <a:extLst>
                    <a:ext uri="{9D8B030D-6E8A-4147-A177-3AD203B41FA5}">
                      <a16:colId xmlns:a16="http://schemas.microsoft.com/office/drawing/2014/main" val="3307147173"/>
                    </a:ext>
                  </a:extLst>
                </a:gridCol>
                <a:gridCol w="651908">
                  <a:extLst>
                    <a:ext uri="{9D8B030D-6E8A-4147-A177-3AD203B41FA5}">
                      <a16:colId xmlns:a16="http://schemas.microsoft.com/office/drawing/2014/main" val="3064499253"/>
                    </a:ext>
                  </a:extLst>
                </a:gridCol>
                <a:gridCol w="475509">
                  <a:extLst>
                    <a:ext uri="{9D8B030D-6E8A-4147-A177-3AD203B41FA5}">
                      <a16:colId xmlns:a16="http://schemas.microsoft.com/office/drawing/2014/main" val="2379871713"/>
                    </a:ext>
                  </a:extLst>
                </a:gridCol>
              </a:tblGrid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 Kati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349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344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17,425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465752929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Cap-Vert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R.C Mindelo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280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14,375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4463551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Cap-Vert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Da Praia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269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265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14,1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1370670458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R.C  Bamako  Alassane Kanté 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260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225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13,875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206682251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Sénégal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Dakar - Doyen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144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138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12,65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3016779542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Mali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Bamako Rive Droite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233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229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OUI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11,65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839212633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Burkina-Faso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Bobo-Dioulasso soleil 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176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9,65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1085797367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Sénégal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Ziguinchor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7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3,275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1340540579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Côte d'Ivoire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59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RC. Rotary Club Bonoua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48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40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2,3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820811115"/>
                  </a:ext>
                </a:extLst>
              </a:tr>
              <a:tr h="447898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>
                          <a:effectLst/>
                        </a:rPr>
                        <a:t>0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u="none" strike="noStrike" dirty="0">
                          <a:effectLst/>
                        </a:rPr>
                        <a:t>0,1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2" marR="4602" marT="4602" marB="0" anchor="b"/>
                </a:tc>
                <a:extLst>
                  <a:ext uri="{0D108BD9-81ED-4DB2-BD59-A6C34878D82A}">
                    <a16:rowId xmlns:a16="http://schemas.microsoft.com/office/drawing/2014/main" val="1758929662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E546640-0BDD-4111-87DF-82B70A278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06711"/>
              </p:ext>
            </p:extLst>
          </p:nvPr>
        </p:nvGraphicFramePr>
        <p:xfrm>
          <a:off x="440485" y="715645"/>
          <a:ext cx="11571002" cy="757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26119">
                  <a:extLst>
                    <a:ext uri="{9D8B030D-6E8A-4147-A177-3AD203B41FA5}">
                      <a16:colId xmlns:a16="http://schemas.microsoft.com/office/drawing/2014/main" val="3534810058"/>
                    </a:ext>
                  </a:extLst>
                </a:gridCol>
                <a:gridCol w="326493">
                  <a:extLst>
                    <a:ext uri="{9D8B030D-6E8A-4147-A177-3AD203B41FA5}">
                      <a16:colId xmlns:a16="http://schemas.microsoft.com/office/drawing/2014/main" val="4039158507"/>
                    </a:ext>
                  </a:extLst>
                </a:gridCol>
                <a:gridCol w="1088310">
                  <a:extLst>
                    <a:ext uri="{9D8B030D-6E8A-4147-A177-3AD203B41FA5}">
                      <a16:colId xmlns:a16="http://schemas.microsoft.com/office/drawing/2014/main" val="2273282171"/>
                    </a:ext>
                  </a:extLst>
                </a:gridCol>
                <a:gridCol w="855100">
                  <a:extLst>
                    <a:ext uri="{9D8B030D-6E8A-4147-A177-3AD203B41FA5}">
                      <a16:colId xmlns:a16="http://schemas.microsoft.com/office/drawing/2014/main" val="2101592839"/>
                    </a:ext>
                  </a:extLst>
                </a:gridCol>
                <a:gridCol w="450872">
                  <a:extLst>
                    <a:ext uri="{9D8B030D-6E8A-4147-A177-3AD203B41FA5}">
                      <a16:colId xmlns:a16="http://schemas.microsoft.com/office/drawing/2014/main" val="1340229204"/>
                    </a:ext>
                  </a:extLst>
                </a:gridCol>
                <a:gridCol w="433125">
                  <a:extLst>
                    <a:ext uri="{9D8B030D-6E8A-4147-A177-3AD203B41FA5}">
                      <a16:colId xmlns:a16="http://schemas.microsoft.com/office/drawing/2014/main" val="1884989859"/>
                    </a:ext>
                  </a:extLst>
                </a:gridCol>
                <a:gridCol w="621891">
                  <a:extLst>
                    <a:ext uri="{9D8B030D-6E8A-4147-A177-3AD203B41FA5}">
                      <a16:colId xmlns:a16="http://schemas.microsoft.com/office/drawing/2014/main" val="2497871649"/>
                    </a:ext>
                  </a:extLst>
                </a:gridCol>
                <a:gridCol w="481966">
                  <a:extLst>
                    <a:ext uri="{9D8B030D-6E8A-4147-A177-3AD203B41FA5}">
                      <a16:colId xmlns:a16="http://schemas.microsoft.com/office/drawing/2014/main" val="689682993"/>
                    </a:ext>
                  </a:extLst>
                </a:gridCol>
                <a:gridCol w="578785">
                  <a:extLst>
                    <a:ext uri="{9D8B030D-6E8A-4147-A177-3AD203B41FA5}">
                      <a16:colId xmlns:a16="http://schemas.microsoft.com/office/drawing/2014/main" val="1129101943"/>
                    </a:ext>
                  </a:extLst>
                </a:gridCol>
                <a:gridCol w="556167">
                  <a:extLst>
                    <a:ext uri="{9D8B030D-6E8A-4147-A177-3AD203B41FA5}">
                      <a16:colId xmlns:a16="http://schemas.microsoft.com/office/drawing/2014/main" val="2673093157"/>
                    </a:ext>
                  </a:extLst>
                </a:gridCol>
                <a:gridCol w="580174">
                  <a:extLst>
                    <a:ext uri="{9D8B030D-6E8A-4147-A177-3AD203B41FA5}">
                      <a16:colId xmlns:a16="http://schemas.microsoft.com/office/drawing/2014/main" val="245498974"/>
                    </a:ext>
                  </a:extLst>
                </a:gridCol>
                <a:gridCol w="612560">
                  <a:extLst>
                    <a:ext uri="{9D8B030D-6E8A-4147-A177-3AD203B41FA5}">
                      <a16:colId xmlns:a16="http://schemas.microsoft.com/office/drawing/2014/main" val="173269304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2378858655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2138185571"/>
                    </a:ext>
                  </a:extLst>
                </a:gridCol>
                <a:gridCol w="630315">
                  <a:extLst>
                    <a:ext uri="{9D8B030D-6E8A-4147-A177-3AD203B41FA5}">
                      <a16:colId xmlns:a16="http://schemas.microsoft.com/office/drawing/2014/main" val="2782143677"/>
                    </a:ext>
                  </a:extLst>
                </a:gridCol>
                <a:gridCol w="461638">
                  <a:extLst>
                    <a:ext uri="{9D8B030D-6E8A-4147-A177-3AD203B41FA5}">
                      <a16:colId xmlns:a16="http://schemas.microsoft.com/office/drawing/2014/main" val="1980488463"/>
                    </a:ext>
                  </a:extLst>
                </a:gridCol>
                <a:gridCol w="621437">
                  <a:extLst>
                    <a:ext uri="{9D8B030D-6E8A-4147-A177-3AD203B41FA5}">
                      <a16:colId xmlns:a16="http://schemas.microsoft.com/office/drawing/2014/main" val="3722754303"/>
                    </a:ext>
                  </a:extLst>
                </a:gridCol>
                <a:gridCol w="639193">
                  <a:extLst>
                    <a:ext uri="{9D8B030D-6E8A-4147-A177-3AD203B41FA5}">
                      <a16:colId xmlns:a16="http://schemas.microsoft.com/office/drawing/2014/main" val="2576006573"/>
                    </a:ext>
                  </a:extLst>
                </a:gridCol>
                <a:gridCol w="488271">
                  <a:extLst>
                    <a:ext uri="{9D8B030D-6E8A-4147-A177-3AD203B41FA5}">
                      <a16:colId xmlns:a16="http://schemas.microsoft.com/office/drawing/2014/main" val="2705920547"/>
                    </a:ext>
                  </a:extLst>
                </a:gridCol>
              </a:tblGrid>
              <a:tr h="757522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PAYS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RANG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CLUB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ABONNES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COMPTE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FOLLOWERS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FOLLOWING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I" sz="700" u="none" strike="noStrike" dirty="0">
                          <a:effectLst/>
                        </a:rPr>
                        <a:t>MENTIONS</a:t>
                      </a:r>
                      <a:endParaRPr lang="fr-FR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 UN COMPTE</a:t>
                      </a:r>
                      <a:endParaRPr lang="fr-FR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ABONNE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PUBLICATIONS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A UN SITE WEB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NOTE</a:t>
                      </a:r>
                      <a:endParaRPr lang="fr-FR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1" marR="4631" marT="4631" marB="0" anchor="b"/>
                </a:tc>
                <a:extLst>
                  <a:ext uri="{0D108BD9-81ED-4DB2-BD59-A6C34878D82A}">
                    <a16:rowId xmlns:a16="http://schemas.microsoft.com/office/drawing/2014/main" val="293286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72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6C6CD1-BE54-4A8B-9893-E88A5AED7BFB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F755E0-EC63-4923-BA55-50ADC3091350}"/>
              </a:ext>
            </a:extLst>
          </p:cNvPr>
          <p:cNvSpPr txBox="1">
            <a:spLocks/>
          </p:cNvSpPr>
          <p:nvPr/>
        </p:nvSpPr>
        <p:spPr bwMode="auto">
          <a:xfrm>
            <a:off x="449363" y="197041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rgbClr val="FF9300"/>
                </a:solidFill>
                <a:latin typeface="Avenir Book" panose="02000503020000020003" pitchFamily="2" charset="0"/>
              </a:rPr>
              <a:t>CRITERES DE NOTATION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3A95DC8-B2B6-4924-BCEA-81A6ED6C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5BCB3F7-8B2A-4AEB-8CDA-A07A68606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12334"/>
              </p:ext>
            </p:extLst>
          </p:nvPr>
        </p:nvGraphicFramePr>
        <p:xfrm>
          <a:off x="495255" y="1367177"/>
          <a:ext cx="11201490" cy="297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606">
                  <a:extLst>
                    <a:ext uri="{9D8B030D-6E8A-4147-A177-3AD203B41FA5}">
                      <a16:colId xmlns:a16="http://schemas.microsoft.com/office/drawing/2014/main" val="2095331161"/>
                    </a:ext>
                  </a:extLst>
                </a:gridCol>
                <a:gridCol w="1590828">
                  <a:extLst>
                    <a:ext uri="{9D8B030D-6E8A-4147-A177-3AD203B41FA5}">
                      <a16:colId xmlns:a16="http://schemas.microsoft.com/office/drawing/2014/main" val="3641359204"/>
                    </a:ext>
                  </a:extLst>
                </a:gridCol>
                <a:gridCol w="1586449">
                  <a:extLst>
                    <a:ext uri="{9D8B030D-6E8A-4147-A177-3AD203B41FA5}">
                      <a16:colId xmlns:a16="http://schemas.microsoft.com/office/drawing/2014/main" val="3568900363"/>
                    </a:ext>
                  </a:extLst>
                </a:gridCol>
                <a:gridCol w="1596303">
                  <a:extLst>
                    <a:ext uri="{9D8B030D-6E8A-4147-A177-3AD203B41FA5}">
                      <a16:colId xmlns:a16="http://schemas.microsoft.com/office/drawing/2014/main" val="3542849385"/>
                    </a:ext>
                  </a:extLst>
                </a:gridCol>
                <a:gridCol w="1576595">
                  <a:extLst>
                    <a:ext uri="{9D8B030D-6E8A-4147-A177-3AD203B41FA5}">
                      <a16:colId xmlns:a16="http://schemas.microsoft.com/office/drawing/2014/main" val="2687489980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3065520795"/>
                    </a:ext>
                  </a:extLst>
                </a:gridCol>
                <a:gridCol w="1580975">
                  <a:extLst>
                    <a:ext uri="{9D8B030D-6E8A-4147-A177-3AD203B41FA5}">
                      <a16:colId xmlns:a16="http://schemas.microsoft.com/office/drawing/2014/main" val="159399192"/>
                    </a:ext>
                  </a:extLst>
                </a:gridCol>
              </a:tblGrid>
              <a:tr h="471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 dirty="0">
                          <a:effectLst/>
                        </a:rPr>
                        <a:t> </a:t>
                      </a:r>
                      <a:endParaRPr lang="fr-F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FACEBOOK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TWITTER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INSTAGRAM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SITE WEB 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YOUTUBE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TOTAL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extLst>
                  <a:ext uri="{0D108BD9-81ED-4DB2-BD59-A6C34878D82A}">
                    <a16:rowId xmlns:a16="http://schemas.microsoft.com/office/drawing/2014/main" val="3516134775"/>
                  </a:ext>
                </a:extLst>
              </a:tr>
              <a:tr h="471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PRESENCE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25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extLst>
                  <a:ext uri="{0D108BD9-81ED-4DB2-BD59-A6C34878D82A}">
                    <a16:rowId xmlns:a16="http://schemas.microsoft.com/office/drawing/2014/main" val="2498608572"/>
                  </a:ext>
                </a:extLst>
              </a:tr>
              <a:tr h="616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PUBLICATIONS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(10)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(10)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(10)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(10)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(10)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50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extLst>
                  <a:ext uri="{0D108BD9-81ED-4DB2-BD59-A6C34878D82A}">
                    <a16:rowId xmlns:a16="http://schemas.microsoft.com/office/drawing/2014/main" val="2686259404"/>
                  </a:ext>
                </a:extLst>
              </a:tr>
              <a:tr h="471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LIKES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12.5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extLst>
                  <a:ext uri="{0D108BD9-81ED-4DB2-BD59-A6C34878D82A}">
                    <a16:rowId xmlns:a16="http://schemas.microsoft.com/office/drawing/2014/main" val="2338736010"/>
                  </a:ext>
                </a:extLst>
              </a:tr>
              <a:tr h="471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ABONNES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(2.5)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>
                          <a:effectLst/>
                        </a:rPr>
                        <a:t>12.5</a:t>
                      </a:r>
                      <a:endParaRPr lang="fr-F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extLst>
                  <a:ext uri="{0D108BD9-81ED-4DB2-BD59-A6C34878D82A}">
                    <a16:rowId xmlns:a16="http://schemas.microsoft.com/office/drawing/2014/main" val="2753938399"/>
                  </a:ext>
                </a:extLst>
              </a:tr>
              <a:tr h="471884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 dirty="0">
                          <a:effectLst/>
                        </a:rPr>
                        <a:t>TOTAL</a:t>
                      </a:r>
                      <a:endParaRPr lang="fr-F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263" marR="98263" marT="49131" marB="49131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900" dirty="0">
                          <a:effectLst/>
                        </a:rPr>
                        <a:t>100</a:t>
                      </a:r>
                      <a:endParaRPr lang="fr-F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8245" marR="118245" marT="0" marB="0"/>
                </a:tc>
                <a:extLst>
                  <a:ext uri="{0D108BD9-81ED-4DB2-BD59-A6C34878D82A}">
                    <a16:rowId xmlns:a16="http://schemas.microsoft.com/office/drawing/2014/main" val="1546992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94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C1D0DC-1829-4F41-9FA7-4E8DC02AF55F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F8CFBA-BC7E-4F5D-A71E-403DC5DE6D57}"/>
              </a:ext>
            </a:extLst>
          </p:cNvPr>
          <p:cNvSpPr txBox="1">
            <a:spLocks/>
          </p:cNvSpPr>
          <p:nvPr/>
        </p:nvSpPr>
        <p:spPr bwMode="auto">
          <a:xfrm>
            <a:off x="449363" y="197041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rgbClr val="FF9300"/>
                </a:solidFill>
                <a:latin typeface="Avenir Book" panose="02000503020000020003" pitchFamily="2" charset="0"/>
              </a:rPr>
              <a:t>CLASSEMENT PAR PAYS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54BBEBC-87CB-4868-B3F2-8863E7618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05B18C2-97B3-4292-9780-183D7736C913}"/>
              </a:ext>
            </a:extLst>
          </p:cNvPr>
          <p:cNvSpPr/>
          <p:nvPr/>
        </p:nvSpPr>
        <p:spPr>
          <a:xfrm>
            <a:off x="543147" y="765206"/>
            <a:ext cx="1881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1- BURKINA-FASO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9E3B259E-BD04-41E5-9CAE-D34DCCF59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44631"/>
              </p:ext>
            </p:extLst>
          </p:nvPr>
        </p:nvGraphicFramePr>
        <p:xfrm>
          <a:off x="390902" y="1314904"/>
          <a:ext cx="11583379" cy="4149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284">
                  <a:extLst>
                    <a:ext uri="{9D8B030D-6E8A-4147-A177-3AD203B41FA5}">
                      <a16:colId xmlns:a16="http://schemas.microsoft.com/office/drawing/2014/main" val="3964833662"/>
                    </a:ext>
                  </a:extLst>
                </a:gridCol>
                <a:gridCol w="1196900">
                  <a:extLst>
                    <a:ext uri="{9D8B030D-6E8A-4147-A177-3AD203B41FA5}">
                      <a16:colId xmlns:a16="http://schemas.microsoft.com/office/drawing/2014/main" val="4275279993"/>
                    </a:ext>
                  </a:extLst>
                </a:gridCol>
                <a:gridCol w="661573">
                  <a:extLst>
                    <a:ext uri="{9D8B030D-6E8A-4147-A177-3AD203B41FA5}">
                      <a16:colId xmlns:a16="http://schemas.microsoft.com/office/drawing/2014/main" val="2672488544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4137388081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3277645598"/>
                    </a:ext>
                  </a:extLst>
                </a:gridCol>
                <a:gridCol w="646948">
                  <a:extLst>
                    <a:ext uri="{9D8B030D-6E8A-4147-A177-3AD203B41FA5}">
                      <a16:colId xmlns:a16="http://schemas.microsoft.com/office/drawing/2014/main" val="201678529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2032540395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977076973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1417229415"/>
                    </a:ext>
                  </a:extLst>
                </a:gridCol>
                <a:gridCol w="646948">
                  <a:extLst>
                    <a:ext uri="{9D8B030D-6E8A-4147-A177-3AD203B41FA5}">
                      <a16:colId xmlns:a16="http://schemas.microsoft.com/office/drawing/2014/main" val="893444674"/>
                    </a:ext>
                  </a:extLst>
                </a:gridCol>
                <a:gridCol w="661573">
                  <a:extLst>
                    <a:ext uri="{9D8B030D-6E8A-4147-A177-3AD203B41FA5}">
                      <a16:colId xmlns:a16="http://schemas.microsoft.com/office/drawing/2014/main" val="2401147604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764127051"/>
                    </a:ext>
                  </a:extLst>
                </a:gridCol>
                <a:gridCol w="666449">
                  <a:extLst>
                    <a:ext uri="{9D8B030D-6E8A-4147-A177-3AD203B41FA5}">
                      <a16:colId xmlns:a16="http://schemas.microsoft.com/office/drawing/2014/main" val="139360359"/>
                    </a:ext>
                  </a:extLst>
                </a:gridCol>
                <a:gridCol w="646948">
                  <a:extLst>
                    <a:ext uri="{9D8B030D-6E8A-4147-A177-3AD203B41FA5}">
                      <a16:colId xmlns:a16="http://schemas.microsoft.com/office/drawing/2014/main" val="3701931215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2588233304"/>
                    </a:ext>
                  </a:extLst>
                </a:gridCol>
                <a:gridCol w="661573">
                  <a:extLst>
                    <a:ext uri="{9D8B030D-6E8A-4147-A177-3AD203B41FA5}">
                      <a16:colId xmlns:a16="http://schemas.microsoft.com/office/drawing/2014/main" val="88220748"/>
                    </a:ext>
                  </a:extLst>
                </a:gridCol>
                <a:gridCol w="676199">
                  <a:extLst>
                    <a:ext uri="{9D8B030D-6E8A-4147-A177-3AD203B41FA5}">
                      <a16:colId xmlns:a16="http://schemas.microsoft.com/office/drawing/2014/main" val="3166670368"/>
                    </a:ext>
                  </a:extLst>
                </a:gridCol>
                <a:gridCol w="597998">
                  <a:extLst>
                    <a:ext uri="{9D8B030D-6E8A-4147-A177-3AD203B41FA5}">
                      <a16:colId xmlns:a16="http://schemas.microsoft.com/office/drawing/2014/main" val="1141306997"/>
                    </a:ext>
                  </a:extLst>
                </a:gridCol>
              </a:tblGrid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RANG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CLUB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MENTIONS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COMPTE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TWEETER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FOLLOWERS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FOLLOWING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ABONNEMENT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SITE WEB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4533"/>
                  </a:ext>
                </a:extLst>
              </a:tr>
              <a:tr h="65419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Ouagadougou Millenium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1112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1 103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55,475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82166445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Banfora Cascades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993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979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49,7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4219001318"/>
                  </a:ext>
                </a:extLst>
              </a:tr>
              <a:tr h="65419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Ouagadougou Synergie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558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544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29,35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923407227"/>
                  </a:ext>
                </a:extLst>
              </a:tr>
              <a:tr h="65419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Ouagadougou Savane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544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519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26,675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3386745464"/>
                  </a:ext>
                </a:extLst>
              </a:tr>
              <a:tr h="65419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Ouagadougou ELITE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534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514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26,35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264255442"/>
                  </a:ext>
                </a:extLst>
              </a:tr>
              <a:tr h="654192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Bobo-Dioulasso soleil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178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176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9,65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435050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94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58F4E3-7D8A-4D50-8973-5D7C351E121B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C1A0385-6FB4-4F7D-8D89-4736BB022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597253-E495-4865-A6EE-47292DDDB8F5}"/>
              </a:ext>
            </a:extLst>
          </p:cNvPr>
          <p:cNvSpPr/>
          <p:nvPr/>
        </p:nvSpPr>
        <p:spPr>
          <a:xfrm>
            <a:off x="390902" y="395874"/>
            <a:ext cx="1370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2- CAP-VERT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634E7CAB-BD39-439F-8C8D-48CD6439E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975436"/>
              </p:ext>
            </p:extLst>
          </p:nvPr>
        </p:nvGraphicFramePr>
        <p:xfrm>
          <a:off x="449362" y="1045811"/>
          <a:ext cx="11557580" cy="4180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951">
                  <a:extLst>
                    <a:ext uri="{9D8B030D-6E8A-4147-A177-3AD203B41FA5}">
                      <a16:colId xmlns:a16="http://schemas.microsoft.com/office/drawing/2014/main" val="486527376"/>
                    </a:ext>
                  </a:extLst>
                </a:gridCol>
                <a:gridCol w="908223">
                  <a:extLst>
                    <a:ext uri="{9D8B030D-6E8A-4147-A177-3AD203B41FA5}">
                      <a16:colId xmlns:a16="http://schemas.microsoft.com/office/drawing/2014/main" val="32618643"/>
                    </a:ext>
                  </a:extLst>
                </a:gridCol>
                <a:gridCol w="661521">
                  <a:extLst>
                    <a:ext uri="{9D8B030D-6E8A-4147-A177-3AD203B41FA5}">
                      <a16:colId xmlns:a16="http://schemas.microsoft.com/office/drawing/2014/main" val="294309037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4134076176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4049644067"/>
                    </a:ext>
                  </a:extLst>
                </a:gridCol>
                <a:gridCol w="646898">
                  <a:extLst>
                    <a:ext uri="{9D8B030D-6E8A-4147-A177-3AD203B41FA5}">
                      <a16:colId xmlns:a16="http://schemas.microsoft.com/office/drawing/2014/main" val="1378599305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3532048360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2560138358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1078558681"/>
                    </a:ext>
                  </a:extLst>
                </a:gridCol>
                <a:gridCol w="646898">
                  <a:extLst>
                    <a:ext uri="{9D8B030D-6E8A-4147-A177-3AD203B41FA5}">
                      <a16:colId xmlns:a16="http://schemas.microsoft.com/office/drawing/2014/main" val="1332595124"/>
                    </a:ext>
                  </a:extLst>
                </a:gridCol>
                <a:gridCol w="661521">
                  <a:extLst>
                    <a:ext uri="{9D8B030D-6E8A-4147-A177-3AD203B41FA5}">
                      <a16:colId xmlns:a16="http://schemas.microsoft.com/office/drawing/2014/main" val="1484375050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1344110150"/>
                    </a:ext>
                  </a:extLst>
                </a:gridCol>
                <a:gridCol w="666396">
                  <a:extLst>
                    <a:ext uri="{9D8B030D-6E8A-4147-A177-3AD203B41FA5}">
                      <a16:colId xmlns:a16="http://schemas.microsoft.com/office/drawing/2014/main" val="1966695497"/>
                    </a:ext>
                  </a:extLst>
                </a:gridCol>
                <a:gridCol w="646898">
                  <a:extLst>
                    <a:ext uri="{9D8B030D-6E8A-4147-A177-3AD203B41FA5}">
                      <a16:colId xmlns:a16="http://schemas.microsoft.com/office/drawing/2014/main" val="31993120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3499646922"/>
                    </a:ext>
                  </a:extLst>
                </a:gridCol>
                <a:gridCol w="661521">
                  <a:extLst>
                    <a:ext uri="{9D8B030D-6E8A-4147-A177-3AD203B41FA5}">
                      <a16:colId xmlns:a16="http://schemas.microsoft.com/office/drawing/2014/main" val="1856084220"/>
                    </a:ext>
                  </a:extLst>
                </a:gridCol>
                <a:gridCol w="676145">
                  <a:extLst>
                    <a:ext uri="{9D8B030D-6E8A-4147-A177-3AD203B41FA5}">
                      <a16:colId xmlns:a16="http://schemas.microsoft.com/office/drawing/2014/main" val="300504916"/>
                    </a:ext>
                  </a:extLst>
                </a:gridCol>
                <a:gridCol w="597951">
                  <a:extLst>
                    <a:ext uri="{9D8B030D-6E8A-4147-A177-3AD203B41FA5}">
                      <a16:colId xmlns:a16="http://schemas.microsoft.com/office/drawing/2014/main" val="128918094"/>
                    </a:ext>
                  </a:extLst>
                </a:gridCol>
              </a:tblGrid>
              <a:tr h="382468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RANG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CLUB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MENTIONS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COMPTE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TWEETER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FOLLOWERS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FOLLOWING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ABONNEMENT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COMPTE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SITE WEB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3226"/>
                  </a:ext>
                </a:extLst>
              </a:tr>
              <a:tr h="56261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Da Praia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269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265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14,1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2433736288"/>
                  </a:ext>
                </a:extLst>
              </a:tr>
              <a:tr h="56261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Mindelo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287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280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14,375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766924364"/>
                  </a:ext>
                </a:extLst>
              </a:tr>
              <a:tr h="105490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Ponta da Praia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423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22,55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864213490"/>
                  </a:ext>
                </a:extLst>
              </a:tr>
              <a:tr h="56261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Maria Pia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86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1127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1 072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65,075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4230763851"/>
                  </a:ext>
                </a:extLst>
              </a:tr>
              <a:tr h="105490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R.C da Praia da Rocha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700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671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776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900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1038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1209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132,75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206862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70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568EBB-6D16-472D-87F3-DB20833C8E8B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42D9EAF-D377-4F19-9BEF-D840849C0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2368BCA-23D1-43BC-B10D-2A34D78205D5}"/>
              </a:ext>
            </a:extLst>
          </p:cNvPr>
          <p:cNvSpPr/>
          <p:nvPr/>
        </p:nvSpPr>
        <p:spPr>
          <a:xfrm>
            <a:off x="390902" y="395874"/>
            <a:ext cx="183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3- CÔTE D’IVOIRE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B356CF79-056F-473A-95B5-E1F1D91F5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53144"/>
              </p:ext>
            </p:extLst>
          </p:nvPr>
        </p:nvGraphicFramePr>
        <p:xfrm>
          <a:off x="384179" y="1007270"/>
          <a:ext cx="11688072" cy="4609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176">
                  <a:extLst>
                    <a:ext uri="{9D8B030D-6E8A-4147-A177-3AD203B41FA5}">
                      <a16:colId xmlns:a16="http://schemas.microsoft.com/office/drawing/2014/main" val="1228595505"/>
                    </a:ext>
                  </a:extLst>
                </a:gridCol>
                <a:gridCol w="910512">
                  <a:extLst>
                    <a:ext uri="{9D8B030D-6E8A-4147-A177-3AD203B41FA5}">
                      <a16:colId xmlns:a16="http://schemas.microsoft.com/office/drawing/2014/main" val="1426263493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675550574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3005425348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1227160225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086951451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39752476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877180398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3565798693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533940688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800998972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014600030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141162802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4261458840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957836063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1718802597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2514269762"/>
                    </a:ext>
                  </a:extLst>
                </a:gridCol>
                <a:gridCol w="659649">
                  <a:extLst>
                    <a:ext uri="{9D8B030D-6E8A-4147-A177-3AD203B41FA5}">
                      <a16:colId xmlns:a16="http://schemas.microsoft.com/office/drawing/2014/main" val="3518190112"/>
                    </a:ext>
                  </a:extLst>
                </a:gridCol>
              </a:tblGrid>
              <a:tr h="209112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RANG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CLUB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PUBLICATIONS</a:t>
                      </a:r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MENTIONS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COMPTE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FOLLOWERS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FOLLOWING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COMPTE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PUBLICATIONS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ABONNEMENT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COMPTE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PUBLICATIONS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SITE WEB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NOTE</a:t>
                      </a:r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6" marR="4386" marT="4386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77810"/>
                  </a:ext>
                </a:extLst>
              </a:tr>
              <a:tr h="111526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Ivoire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194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10697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10511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555,175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979260408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Akwaba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3438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3451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u="none" strike="noStrike" dirty="0">
                          <a:effectLst/>
                        </a:rPr>
                        <a:t>690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1892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289,175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457998712"/>
                  </a:ext>
                </a:extLst>
              </a:tr>
              <a:tr h="111526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e-Club 9101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4640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4586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233,05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997751106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Cocody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3228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3136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177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174,575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2032331509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Atlantis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181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2508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2399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140,925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3525164136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Deux Plateaux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1722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1584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89,35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660698421"/>
                  </a:ext>
                </a:extLst>
              </a:tr>
              <a:tr h="111526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Elixir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946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52,1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46710718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Riviera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915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866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45,575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4189647712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Abidjan Biétry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842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786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44,425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846232979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Club Yamoussoukro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835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764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42,875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982267766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Yamoussoukro Président 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835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820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41,475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806734711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Bingerville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781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770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38,975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2991880461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13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Man Cascades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679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657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33,7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065707288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Bingerville Paris-Village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592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545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28,725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2594814565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San Pedro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576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567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28,675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2263929971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Abidjan Lagunes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481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462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28,575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34154165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Abidjan Excelsior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477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464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28,425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1988556059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R.C Abidjan Adjamé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536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521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28,125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542455479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OCÉAN de Grand-Bassam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19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444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420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OUI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23,7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3442240543"/>
                  </a:ext>
                </a:extLst>
              </a:tr>
              <a:tr h="209112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20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RC. Rotary Club Bonoua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48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40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2,3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6" marR="4386" marT="4386" marB="0" anchor="b"/>
                </a:tc>
                <a:extLst>
                  <a:ext uri="{0D108BD9-81ED-4DB2-BD59-A6C34878D82A}">
                    <a16:rowId xmlns:a16="http://schemas.microsoft.com/office/drawing/2014/main" val="97625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7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E691B-B1B4-49D9-B80E-57DDA1B30062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3D7757-34E9-4667-B483-86ED44B1A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0059B72-FCDB-4E41-BAAB-92C41814105F}"/>
              </a:ext>
            </a:extLst>
          </p:cNvPr>
          <p:cNvSpPr/>
          <p:nvPr/>
        </p:nvSpPr>
        <p:spPr>
          <a:xfrm>
            <a:off x="390902" y="395874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4- GAMBIE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A6A6D6B-AE15-46AF-8E6D-ED7B563FB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771249"/>
              </p:ext>
            </p:extLst>
          </p:nvPr>
        </p:nvGraphicFramePr>
        <p:xfrm>
          <a:off x="449363" y="1208699"/>
          <a:ext cx="11372526" cy="3066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4608">
                  <a:extLst>
                    <a:ext uri="{9D8B030D-6E8A-4147-A177-3AD203B41FA5}">
                      <a16:colId xmlns:a16="http://schemas.microsoft.com/office/drawing/2014/main" val="2037553117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1796909452"/>
                    </a:ext>
                  </a:extLst>
                </a:gridCol>
                <a:gridCol w="668886">
                  <a:extLst>
                    <a:ext uri="{9D8B030D-6E8A-4147-A177-3AD203B41FA5}">
                      <a16:colId xmlns:a16="http://schemas.microsoft.com/office/drawing/2014/main" val="2900122697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3210726894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661291981"/>
                    </a:ext>
                  </a:extLst>
                </a:gridCol>
                <a:gridCol w="654100">
                  <a:extLst>
                    <a:ext uri="{9D8B030D-6E8A-4147-A177-3AD203B41FA5}">
                      <a16:colId xmlns:a16="http://schemas.microsoft.com/office/drawing/2014/main" val="1670864732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1966864533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3740195609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229423937"/>
                    </a:ext>
                  </a:extLst>
                </a:gridCol>
                <a:gridCol w="654100">
                  <a:extLst>
                    <a:ext uri="{9D8B030D-6E8A-4147-A177-3AD203B41FA5}">
                      <a16:colId xmlns:a16="http://schemas.microsoft.com/office/drawing/2014/main" val="1047462485"/>
                    </a:ext>
                  </a:extLst>
                </a:gridCol>
                <a:gridCol w="668886">
                  <a:extLst>
                    <a:ext uri="{9D8B030D-6E8A-4147-A177-3AD203B41FA5}">
                      <a16:colId xmlns:a16="http://schemas.microsoft.com/office/drawing/2014/main" val="2555805047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944132329"/>
                    </a:ext>
                  </a:extLst>
                </a:gridCol>
                <a:gridCol w="673815">
                  <a:extLst>
                    <a:ext uri="{9D8B030D-6E8A-4147-A177-3AD203B41FA5}">
                      <a16:colId xmlns:a16="http://schemas.microsoft.com/office/drawing/2014/main" val="2550329048"/>
                    </a:ext>
                  </a:extLst>
                </a:gridCol>
                <a:gridCol w="654100">
                  <a:extLst>
                    <a:ext uri="{9D8B030D-6E8A-4147-A177-3AD203B41FA5}">
                      <a16:colId xmlns:a16="http://schemas.microsoft.com/office/drawing/2014/main" val="1946671267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3305973836"/>
                    </a:ext>
                  </a:extLst>
                </a:gridCol>
                <a:gridCol w="668886">
                  <a:extLst>
                    <a:ext uri="{9D8B030D-6E8A-4147-A177-3AD203B41FA5}">
                      <a16:colId xmlns:a16="http://schemas.microsoft.com/office/drawing/2014/main" val="2618848507"/>
                    </a:ext>
                  </a:extLst>
                </a:gridCol>
                <a:gridCol w="683673">
                  <a:extLst>
                    <a:ext uri="{9D8B030D-6E8A-4147-A177-3AD203B41FA5}">
                      <a16:colId xmlns:a16="http://schemas.microsoft.com/office/drawing/2014/main" val="2401746768"/>
                    </a:ext>
                  </a:extLst>
                </a:gridCol>
                <a:gridCol w="604608">
                  <a:extLst>
                    <a:ext uri="{9D8B030D-6E8A-4147-A177-3AD203B41FA5}">
                      <a16:colId xmlns:a16="http://schemas.microsoft.com/office/drawing/2014/main" val="447511254"/>
                    </a:ext>
                  </a:extLst>
                </a:gridCol>
              </a:tblGrid>
              <a:tr h="308301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RANG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CLUB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MENTIONS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TWEETER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FOLLOWERS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FOLLOWING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ABONNEMENT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SITE WEB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328962"/>
                  </a:ext>
                </a:extLst>
              </a:tr>
              <a:tr h="1019371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of Fajara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769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759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38,3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2889953077"/>
                  </a:ext>
                </a:extLst>
              </a:tr>
              <a:tr h="173889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 of Banjul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502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25,625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153765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00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3E4EAB-C4DD-486A-AE4D-BB82C19C632D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3A03034-265C-49A7-92C9-5148D05F8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CFFD86C-4F4B-4087-B6B5-07490FDA3F4E}"/>
              </a:ext>
            </a:extLst>
          </p:cNvPr>
          <p:cNvSpPr/>
          <p:nvPr/>
        </p:nvSpPr>
        <p:spPr>
          <a:xfrm>
            <a:off x="390902" y="395874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5- GUINEE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FF115BF-1788-4A6C-A22B-96C1882FD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45412"/>
              </p:ext>
            </p:extLst>
          </p:nvPr>
        </p:nvGraphicFramePr>
        <p:xfrm>
          <a:off x="390902" y="1281339"/>
          <a:ext cx="11677027" cy="370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502">
                  <a:extLst>
                    <a:ext uri="{9D8B030D-6E8A-4147-A177-3AD203B41FA5}">
                      <a16:colId xmlns:a16="http://schemas.microsoft.com/office/drawing/2014/main" val="3358303532"/>
                    </a:ext>
                  </a:extLst>
                </a:gridCol>
                <a:gridCol w="1102842">
                  <a:extLst>
                    <a:ext uri="{9D8B030D-6E8A-4147-A177-3AD203B41FA5}">
                      <a16:colId xmlns:a16="http://schemas.microsoft.com/office/drawing/2014/main" val="2270658115"/>
                    </a:ext>
                  </a:extLst>
                </a:gridCol>
                <a:gridCol w="645822">
                  <a:extLst>
                    <a:ext uri="{9D8B030D-6E8A-4147-A177-3AD203B41FA5}">
                      <a16:colId xmlns:a16="http://schemas.microsoft.com/office/drawing/2014/main" val="1713634026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2223768430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1212338988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3555171771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869184881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813423077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3642256512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3837277773"/>
                    </a:ext>
                  </a:extLst>
                </a:gridCol>
                <a:gridCol w="645822">
                  <a:extLst>
                    <a:ext uri="{9D8B030D-6E8A-4147-A177-3AD203B41FA5}">
                      <a16:colId xmlns:a16="http://schemas.microsoft.com/office/drawing/2014/main" val="130469072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3637464364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952321841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609527602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2470151684"/>
                    </a:ext>
                  </a:extLst>
                </a:gridCol>
                <a:gridCol w="645822">
                  <a:extLst>
                    <a:ext uri="{9D8B030D-6E8A-4147-A177-3AD203B41FA5}">
                      <a16:colId xmlns:a16="http://schemas.microsoft.com/office/drawing/2014/main" val="564549090"/>
                    </a:ext>
                  </a:extLst>
                </a:gridCol>
                <a:gridCol w="660110">
                  <a:extLst>
                    <a:ext uri="{9D8B030D-6E8A-4147-A177-3AD203B41FA5}">
                      <a16:colId xmlns:a16="http://schemas.microsoft.com/office/drawing/2014/main" val="87139645"/>
                    </a:ext>
                  </a:extLst>
                </a:gridCol>
                <a:gridCol w="610502">
                  <a:extLst>
                    <a:ext uri="{9D8B030D-6E8A-4147-A177-3AD203B41FA5}">
                      <a16:colId xmlns:a16="http://schemas.microsoft.com/office/drawing/2014/main" val="3590272372"/>
                    </a:ext>
                  </a:extLst>
                </a:gridCol>
              </a:tblGrid>
              <a:tr h="51480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RANG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CLUB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MENTIONS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TWEETER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FOLLOWERS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FOLLOWING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ABONNEMENT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PUBLICATIONS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SITE WEB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1" marR="5411" marT="5411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299639"/>
                  </a:ext>
                </a:extLst>
              </a:tr>
              <a:tr h="798675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Conakry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279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7959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7602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137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177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428,6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extLst>
                  <a:ext uri="{0D108BD9-81ED-4DB2-BD59-A6C34878D82A}">
                    <a16:rowId xmlns:a16="http://schemas.microsoft.com/office/drawing/2014/main" val="1847933525"/>
                  </a:ext>
                </a:extLst>
              </a:tr>
              <a:tr h="798675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Kankan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2704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2657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135,625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extLst>
                  <a:ext uri="{0D108BD9-81ED-4DB2-BD59-A6C34878D82A}">
                    <a16:rowId xmlns:a16="http://schemas.microsoft.com/office/drawing/2014/main" val="2672260135"/>
                  </a:ext>
                </a:extLst>
              </a:tr>
              <a:tr h="798675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Conakry Ratoma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876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866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45,65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extLst>
                  <a:ext uri="{0D108BD9-81ED-4DB2-BD59-A6C34878D82A}">
                    <a16:rowId xmlns:a16="http://schemas.microsoft.com/office/drawing/2014/main" val="1868536844"/>
                  </a:ext>
                </a:extLst>
              </a:tr>
              <a:tr h="798675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RC.Conakry-Camayenne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442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438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22,1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1" marR="5411" marT="5411" marB="0" anchor="b"/>
                </a:tc>
                <a:extLst>
                  <a:ext uri="{0D108BD9-81ED-4DB2-BD59-A6C34878D82A}">
                    <a16:rowId xmlns:a16="http://schemas.microsoft.com/office/drawing/2014/main" val="144565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9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9C061B-B1FB-4E12-9543-FA9C2161D757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D3526E9-886F-4374-8A81-7CE8B2F7B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0AD976-0F74-445A-8F02-F30EAF61E168}"/>
              </a:ext>
            </a:extLst>
          </p:cNvPr>
          <p:cNvSpPr/>
          <p:nvPr/>
        </p:nvSpPr>
        <p:spPr>
          <a:xfrm>
            <a:off x="390902" y="395874"/>
            <a:ext cx="1923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6- GUINEE-BISSAU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36D3A9F-5978-4E96-B94C-162F22E57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78905"/>
              </p:ext>
            </p:extLst>
          </p:nvPr>
        </p:nvGraphicFramePr>
        <p:xfrm>
          <a:off x="449363" y="1211490"/>
          <a:ext cx="11405177" cy="2348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455">
                  <a:extLst>
                    <a:ext uri="{9D8B030D-6E8A-4147-A177-3AD203B41FA5}">
                      <a16:colId xmlns:a16="http://schemas.microsoft.com/office/drawing/2014/main" val="2582468393"/>
                    </a:ext>
                  </a:extLst>
                </a:gridCol>
                <a:gridCol w="1114253">
                  <a:extLst>
                    <a:ext uri="{9D8B030D-6E8A-4147-A177-3AD203B41FA5}">
                      <a16:colId xmlns:a16="http://schemas.microsoft.com/office/drawing/2014/main" val="16655958"/>
                    </a:ext>
                  </a:extLst>
                </a:gridCol>
                <a:gridCol w="875485">
                  <a:extLst>
                    <a:ext uri="{9D8B030D-6E8A-4147-A177-3AD203B41FA5}">
                      <a16:colId xmlns:a16="http://schemas.microsoft.com/office/drawing/2014/main" val="3873341614"/>
                    </a:ext>
                  </a:extLst>
                </a:gridCol>
                <a:gridCol w="620798">
                  <a:extLst>
                    <a:ext uri="{9D8B030D-6E8A-4147-A177-3AD203B41FA5}">
                      <a16:colId xmlns:a16="http://schemas.microsoft.com/office/drawing/2014/main" val="2597284487"/>
                    </a:ext>
                  </a:extLst>
                </a:gridCol>
                <a:gridCol w="636716">
                  <a:extLst>
                    <a:ext uri="{9D8B030D-6E8A-4147-A177-3AD203B41FA5}">
                      <a16:colId xmlns:a16="http://schemas.microsoft.com/office/drawing/2014/main" val="1011694819"/>
                    </a:ext>
                  </a:extLst>
                </a:gridCol>
                <a:gridCol w="636716">
                  <a:extLst>
                    <a:ext uri="{9D8B030D-6E8A-4147-A177-3AD203B41FA5}">
                      <a16:colId xmlns:a16="http://schemas.microsoft.com/office/drawing/2014/main" val="3434874602"/>
                    </a:ext>
                  </a:extLst>
                </a:gridCol>
                <a:gridCol w="493455">
                  <a:extLst>
                    <a:ext uri="{9D8B030D-6E8A-4147-A177-3AD203B41FA5}">
                      <a16:colId xmlns:a16="http://schemas.microsoft.com/office/drawing/2014/main" val="908290328"/>
                    </a:ext>
                  </a:extLst>
                </a:gridCol>
                <a:gridCol w="604880">
                  <a:extLst>
                    <a:ext uri="{9D8B030D-6E8A-4147-A177-3AD203B41FA5}">
                      <a16:colId xmlns:a16="http://schemas.microsoft.com/office/drawing/2014/main" val="1181055438"/>
                    </a:ext>
                  </a:extLst>
                </a:gridCol>
                <a:gridCol w="557127">
                  <a:extLst>
                    <a:ext uri="{9D8B030D-6E8A-4147-A177-3AD203B41FA5}">
                      <a16:colId xmlns:a16="http://schemas.microsoft.com/office/drawing/2014/main" val="2324613610"/>
                    </a:ext>
                  </a:extLst>
                </a:gridCol>
                <a:gridCol w="636716">
                  <a:extLst>
                    <a:ext uri="{9D8B030D-6E8A-4147-A177-3AD203B41FA5}">
                      <a16:colId xmlns:a16="http://schemas.microsoft.com/office/drawing/2014/main" val="2910855952"/>
                    </a:ext>
                  </a:extLst>
                </a:gridCol>
                <a:gridCol w="636716">
                  <a:extLst>
                    <a:ext uri="{9D8B030D-6E8A-4147-A177-3AD203B41FA5}">
                      <a16:colId xmlns:a16="http://schemas.microsoft.com/office/drawing/2014/main" val="684566010"/>
                    </a:ext>
                  </a:extLst>
                </a:gridCol>
                <a:gridCol w="660593">
                  <a:extLst>
                    <a:ext uri="{9D8B030D-6E8A-4147-A177-3AD203B41FA5}">
                      <a16:colId xmlns:a16="http://schemas.microsoft.com/office/drawing/2014/main" val="4079122921"/>
                    </a:ext>
                  </a:extLst>
                </a:gridCol>
                <a:gridCol w="493455">
                  <a:extLst>
                    <a:ext uri="{9D8B030D-6E8A-4147-A177-3AD203B41FA5}">
                      <a16:colId xmlns:a16="http://schemas.microsoft.com/office/drawing/2014/main" val="971839493"/>
                    </a:ext>
                  </a:extLst>
                </a:gridCol>
                <a:gridCol w="652634">
                  <a:extLst>
                    <a:ext uri="{9D8B030D-6E8A-4147-A177-3AD203B41FA5}">
                      <a16:colId xmlns:a16="http://schemas.microsoft.com/office/drawing/2014/main" val="899305604"/>
                    </a:ext>
                  </a:extLst>
                </a:gridCol>
                <a:gridCol w="469578">
                  <a:extLst>
                    <a:ext uri="{9D8B030D-6E8A-4147-A177-3AD203B41FA5}">
                      <a16:colId xmlns:a16="http://schemas.microsoft.com/office/drawing/2014/main" val="766243904"/>
                    </a:ext>
                  </a:extLst>
                </a:gridCol>
                <a:gridCol w="652634">
                  <a:extLst>
                    <a:ext uri="{9D8B030D-6E8A-4147-A177-3AD203B41FA5}">
                      <a16:colId xmlns:a16="http://schemas.microsoft.com/office/drawing/2014/main" val="927522469"/>
                    </a:ext>
                  </a:extLst>
                </a:gridCol>
                <a:gridCol w="676511">
                  <a:extLst>
                    <a:ext uri="{9D8B030D-6E8A-4147-A177-3AD203B41FA5}">
                      <a16:colId xmlns:a16="http://schemas.microsoft.com/office/drawing/2014/main" val="2105589046"/>
                    </a:ext>
                  </a:extLst>
                </a:gridCol>
                <a:gridCol w="493455">
                  <a:extLst>
                    <a:ext uri="{9D8B030D-6E8A-4147-A177-3AD203B41FA5}">
                      <a16:colId xmlns:a16="http://schemas.microsoft.com/office/drawing/2014/main" val="2634291076"/>
                    </a:ext>
                  </a:extLst>
                </a:gridCol>
              </a:tblGrid>
              <a:tr h="101567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RANG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CLUB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PUBLICATIONS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MENTIONS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COMPTE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TWEETER</a:t>
                      </a:r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FOLLOWERS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FOLLOWING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COMPTE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PUBLICATIONS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ABONNEMENT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COMPTE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ABONNE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PUBLICATIONS</a:t>
                      </a:r>
                      <a:endParaRPr lang="fr-FR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A UN SITE WEB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NOTE</a:t>
                      </a:r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03" marR="4403" marT="440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271270"/>
                  </a:ext>
                </a:extLst>
              </a:tr>
              <a:tr h="1332461"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1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RC. de Bissau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1 768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1771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 dirty="0">
                          <a:effectLst/>
                        </a:rPr>
                        <a:t>NON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>
                          <a:effectLst/>
                        </a:rPr>
                        <a:t>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0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NON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600" u="none" strike="noStrike" dirty="0">
                          <a:effectLst/>
                        </a:rPr>
                        <a:t>88,575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" marR="4403" marT="4403" marB="0" anchor="b"/>
                </a:tc>
                <a:extLst>
                  <a:ext uri="{0D108BD9-81ED-4DB2-BD59-A6C34878D82A}">
                    <a16:rowId xmlns:a16="http://schemas.microsoft.com/office/drawing/2014/main" val="163920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72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966925-614B-4EDB-8966-2BB708DEB3D8}"/>
              </a:ext>
            </a:extLst>
          </p:cNvPr>
          <p:cNvSpPr/>
          <p:nvPr/>
        </p:nvSpPr>
        <p:spPr>
          <a:xfrm>
            <a:off x="0" y="0"/>
            <a:ext cx="299258" cy="6858000"/>
          </a:xfrm>
          <a:prstGeom prst="rect">
            <a:avLst/>
          </a:prstGeom>
          <a:pattFill prst="divot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18524A5-A1B0-4C13-A99B-4692BF935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3" y="6014328"/>
            <a:ext cx="5021924" cy="686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C6D16A-C67D-4C35-AE95-9499D6B15951}"/>
              </a:ext>
            </a:extLst>
          </p:cNvPr>
          <p:cNvSpPr/>
          <p:nvPr/>
        </p:nvSpPr>
        <p:spPr>
          <a:xfrm>
            <a:off x="390902" y="395874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7- LIBERIA 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8290DC0-B7B7-4618-ADC1-69B84C349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67704"/>
              </p:ext>
            </p:extLst>
          </p:nvPr>
        </p:nvGraphicFramePr>
        <p:xfrm>
          <a:off x="449363" y="954995"/>
          <a:ext cx="11479973" cy="4389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415">
                  <a:extLst>
                    <a:ext uri="{9D8B030D-6E8A-4147-A177-3AD203B41FA5}">
                      <a16:colId xmlns:a16="http://schemas.microsoft.com/office/drawing/2014/main" val="3629521441"/>
                    </a:ext>
                  </a:extLst>
                </a:gridCol>
                <a:gridCol w="701871">
                  <a:extLst>
                    <a:ext uri="{9D8B030D-6E8A-4147-A177-3AD203B41FA5}">
                      <a16:colId xmlns:a16="http://schemas.microsoft.com/office/drawing/2014/main" val="1062739194"/>
                    </a:ext>
                  </a:extLst>
                </a:gridCol>
                <a:gridCol w="693744">
                  <a:extLst>
                    <a:ext uri="{9D8B030D-6E8A-4147-A177-3AD203B41FA5}">
                      <a16:colId xmlns:a16="http://schemas.microsoft.com/office/drawing/2014/main" val="2055090225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3967514995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3660661658"/>
                    </a:ext>
                  </a:extLst>
                </a:gridCol>
                <a:gridCol w="678408">
                  <a:extLst>
                    <a:ext uri="{9D8B030D-6E8A-4147-A177-3AD203B41FA5}">
                      <a16:colId xmlns:a16="http://schemas.microsoft.com/office/drawing/2014/main" val="1256734782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1410508775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1799092939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3695932077"/>
                    </a:ext>
                  </a:extLst>
                </a:gridCol>
                <a:gridCol w="678408">
                  <a:extLst>
                    <a:ext uri="{9D8B030D-6E8A-4147-A177-3AD203B41FA5}">
                      <a16:colId xmlns:a16="http://schemas.microsoft.com/office/drawing/2014/main" val="3769036360"/>
                    </a:ext>
                  </a:extLst>
                </a:gridCol>
                <a:gridCol w="693744">
                  <a:extLst>
                    <a:ext uri="{9D8B030D-6E8A-4147-A177-3AD203B41FA5}">
                      <a16:colId xmlns:a16="http://schemas.microsoft.com/office/drawing/2014/main" val="2922668884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2795245414"/>
                    </a:ext>
                  </a:extLst>
                </a:gridCol>
                <a:gridCol w="698856">
                  <a:extLst>
                    <a:ext uri="{9D8B030D-6E8A-4147-A177-3AD203B41FA5}">
                      <a16:colId xmlns:a16="http://schemas.microsoft.com/office/drawing/2014/main" val="2653680460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2360709461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2140930107"/>
                    </a:ext>
                  </a:extLst>
                </a:gridCol>
                <a:gridCol w="693744">
                  <a:extLst>
                    <a:ext uri="{9D8B030D-6E8A-4147-A177-3AD203B41FA5}">
                      <a16:colId xmlns:a16="http://schemas.microsoft.com/office/drawing/2014/main" val="187157665"/>
                    </a:ext>
                  </a:extLst>
                </a:gridCol>
                <a:gridCol w="709081">
                  <a:extLst>
                    <a:ext uri="{9D8B030D-6E8A-4147-A177-3AD203B41FA5}">
                      <a16:colId xmlns:a16="http://schemas.microsoft.com/office/drawing/2014/main" val="2784442881"/>
                    </a:ext>
                  </a:extLst>
                </a:gridCol>
                <a:gridCol w="627078">
                  <a:extLst>
                    <a:ext uri="{9D8B030D-6E8A-4147-A177-3AD203B41FA5}">
                      <a16:colId xmlns:a16="http://schemas.microsoft.com/office/drawing/2014/main" val="1070694259"/>
                    </a:ext>
                  </a:extLst>
                </a:gridCol>
              </a:tblGrid>
              <a:tr h="124242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RANG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CLUB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MENTIONS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 UN COMPTE</a:t>
                      </a:r>
                      <a:endParaRPr lang="fr-FR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TWEETER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FOLLOWERS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FOLLOWING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COMPTE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ABONNEMENT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COMPTE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ABONNE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PUBLICATIONS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 UN SITE WEB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NOTE</a:t>
                      </a:r>
                      <a:endParaRPr lang="fr-FR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43199"/>
                  </a:ext>
                </a:extLst>
              </a:tr>
              <a:tr h="124242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R.C of Monrovia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2899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2850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 dirty="0">
                          <a:effectLst/>
                        </a:rPr>
                        <a:t>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OUI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127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148,925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2539730163"/>
                  </a:ext>
                </a:extLst>
              </a:tr>
              <a:tr h="1242423"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RC. of Gbarnga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752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750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u="none" strike="noStrike">
                          <a:effectLst/>
                        </a:rPr>
                        <a:t>37,65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/>
                </a:tc>
                <a:extLst>
                  <a:ext uri="{0D108BD9-81ED-4DB2-BD59-A6C34878D82A}">
                    <a16:rowId xmlns:a16="http://schemas.microsoft.com/office/drawing/2014/main" val="657981310"/>
                  </a:ext>
                </a:extLst>
              </a:tr>
              <a:tr h="662623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4" marR="5654" marT="565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5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106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3166</Words>
  <Application>Microsoft Office PowerPoint</Application>
  <PresentationFormat>Grand écran</PresentationFormat>
  <Paragraphs>2550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Arial Unicode MS</vt:lpstr>
      <vt:lpstr>Avenir Book</vt:lpstr>
      <vt:lpstr>Avenir Roman</vt:lpstr>
      <vt:lpstr>Calibri</vt:lpstr>
      <vt:lpstr>Calibri Light</vt:lpstr>
      <vt:lpstr>Tw Cen MT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ASSI</dc:creator>
  <cp:lastModifiedBy>HP</cp:lastModifiedBy>
  <cp:revision>405</cp:revision>
  <dcterms:created xsi:type="dcterms:W3CDTF">2020-05-12T22:10:39Z</dcterms:created>
  <dcterms:modified xsi:type="dcterms:W3CDTF">2021-01-31T11:53:18Z</dcterms:modified>
</cp:coreProperties>
</file>