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57" r:id="rId14"/>
    <p:sldId id="258" r:id="rId15"/>
    <p:sldId id="259" r:id="rId16"/>
    <p:sldId id="260" r:id="rId17"/>
    <p:sldId id="261" r:id="rId18"/>
    <p:sldId id="262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77"/>
    <p:restoredTop sz="95645"/>
  </p:normalViewPr>
  <p:slideViewPr>
    <p:cSldViewPr snapToGrid="0" snapToObjects="1">
      <p:cViewPr varScale="1">
        <p:scale>
          <a:sx n="86" d="100"/>
          <a:sy n="86" d="100"/>
        </p:scale>
        <p:origin x="49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1DC22C0-D0D4-324A-8F92-6E81D80345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8588B1-1D24-DE46-94B1-EF4F08BDDB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102D80-2F02-7240-82F0-3977EAEB2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3FFD-D329-9045-8792-C52B20ED0FBE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47AE000-6EE1-A349-97FA-53ED8AB34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8A17F1E-EA3F-AB41-B217-266B77B75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185B-1686-6E40-A749-72FBC9FFC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2858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406F82-1423-D546-B5B1-FFB89772E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D175098-AE0B-A947-AC73-0DA9D08EA1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73E4FC8-F285-774A-9AE3-34C287608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3FFD-D329-9045-8792-C52B20ED0FBE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B61760-0419-8841-B97B-C3087714C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E160E48-8180-B742-951F-9E0181904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185B-1686-6E40-A749-72FBC9FFC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8849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39D7114-CB1F-BC4D-B0DB-2F726BD612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AFA9B7-D852-ED49-9CAD-928BD49A2D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5A0F1A-3E0C-6E47-88C0-9FD5C677B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3FFD-D329-9045-8792-C52B20ED0FBE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84F3FBE-BDF4-0E4C-8FFD-C0D410DA4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1B8CBD-5601-3C4A-985D-D0F46D2BC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185B-1686-6E40-A749-72FBC9FFC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0779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9AE5F8-FF63-E342-8F14-AC30AF8CA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EDF5ED-983B-9D42-8A51-B3DE39A31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8C3D2FB-C613-2D48-92CF-C51401A89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3FFD-D329-9045-8792-C52B20ED0FBE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F3B72EA-BADC-A741-A481-21FE1E9E7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45AA26-FD36-654A-829F-8776FC109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185B-1686-6E40-A749-72FBC9FFC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7685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C8A69C5-BF52-1849-95EB-D89B2ED54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478912-BB16-7044-80AA-AFBE6E6A9D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DBD2DDF-09B2-A143-AA39-019C13B8B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3FFD-D329-9045-8792-C52B20ED0FBE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C8F094-EE4E-084F-B587-675B5E092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0981273-02E1-164E-992A-CFD068369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185B-1686-6E40-A749-72FBC9FFC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036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AA7825-D2D9-8544-856C-F64F6AE90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774177D-A13E-6D41-8F8B-703D4D0121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ECB0133-1215-4943-B38F-F84FB33A1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5BEF1F8-A473-0F42-976B-720A178A1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3FFD-D329-9045-8792-C52B20ED0FBE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A735AC6-D192-A447-B9D1-62B2F8A7F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9B5236F-E07F-C543-BF39-565DC2F1D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185B-1686-6E40-A749-72FBC9FFC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1926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563F87-AE6A-2D4A-8E2E-D10561321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3BF1AB0-9278-8A4F-80D6-98491A130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1E996B4-8FF5-8340-B042-D08BC3AE1A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2421992-AD2D-2247-AE65-C80B2378AA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0C71891-4276-6A4D-9197-53B19F4463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A1748E1-E687-7348-A9B5-7DCDE72D5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3FFD-D329-9045-8792-C52B20ED0FBE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6F87FA2-1158-EF49-B48F-2874CDA67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0C845E3-98BD-E34D-9C79-20903A56C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185B-1686-6E40-A749-72FBC9FFC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778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EA3DCF-ADD0-6941-90A9-8BC663473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5662F90-EA9C-0F46-940A-A52D72F32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3FFD-D329-9045-8792-C52B20ED0FBE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6A88AC0-C59F-B943-8B80-A46231B75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D287244-E657-F84D-8DF7-050154FF5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185B-1686-6E40-A749-72FBC9FFC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099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E7D5DE8-E689-924D-B502-5656D0716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3FFD-D329-9045-8792-C52B20ED0FBE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9DBAD3A-8951-594E-81D9-28209446F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1DA77AA-21F7-3941-BA5E-F03393FD8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185B-1686-6E40-A749-72FBC9FFC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8279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0673D6-35B2-254C-B87D-C36891B09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8E2C03-A885-C244-B662-6858054D1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677141A-8BBD-3E4F-BA26-4C3E66C352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D8EF9EA-86BB-DC40-B7ED-A4343A5C8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3FFD-D329-9045-8792-C52B20ED0FBE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D4EFB8B-1D5E-8C4B-AC89-C649D82CC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DC33141-4F8B-9642-95A0-045D89C10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185B-1686-6E40-A749-72FBC9FFC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3502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76A56A-3C2E-0C47-92CF-F5B7E5A76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45447E1-DBEF-4D44-ABEB-517EB5FED2C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42DFE48-F310-054D-8768-87A74FD71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7ED4474-FBDE-8F4B-A210-F11A0D7ED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93FFD-D329-9045-8792-C52B20ED0FBE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E5C3D66-738D-374D-BA11-A7C286D1F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D16C603-1271-E845-B60A-2C908BC72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8185B-1686-6E40-A749-72FBC9FFC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4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60812190-2517-D04F-8B8A-FB5BE83AD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83A8199-ACC2-F849-BA57-B2241357A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0F4189-087F-E842-A597-6C2744BDDD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93FFD-D329-9045-8792-C52B20ED0FBE}" type="datetimeFigureOut">
              <a:rPr lang="fr-FR" smtClean="0"/>
              <a:t>31/01/2021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BDB6DF-B870-3F49-9E36-FD2D4D657A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4D68592-6773-BB42-9004-D3B7FEB80A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8185B-1686-6E40-A749-72FBC9FFC3D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4836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0D8D777-2D5E-6B43-8EEC-1BB572CE35E9}"/>
              </a:ext>
            </a:extLst>
          </p:cNvPr>
          <p:cNvSpPr/>
          <p:nvPr/>
        </p:nvSpPr>
        <p:spPr>
          <a:xfrm>
            <a:off x="22987" y="-29102"/>
            <a:ext cx="1093694" cy="6858000"/>
          </a:xfrm>
          <a:prstGeom prst="rect">
            <a:avLst/>
          </a:prstGeom>
          <a:pattFill prst="divot">
            <a:fgClr>
              <a:schemeClr val="accent1">
                <a:lumMod val="20000"/>
                <a:lumOff val="80000"/>
              </a:schemeClr>
            </a:fgClr>
            <a:bgClr>
              <a:schemeClr val="accent1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avec coin rogné  5">
            <a:extLst>
              <a:ext uri="{FF2B5EF4-FFF2-40B4-BE49-F238E27FC236}">
                <a16:creationId xmlns:a16="http://schemas.microsoft.com/office/drawing/2014/main" id="{AAFAC1D4-FD41-D44B-97D2-E23D426440EC}"/>
              </a:ext>
            </a:extLst>
          </p:cNvPr>
          <p:cNvSpPr/>
          <p:nvPr/>
        </p:nvSpPr>
        <p:spPr>
          <a:xfrm rot="10800000">
            <a:off x="9359152" y="0"/>
            <a:ext cx="1846730" cy="2814918"/>
          </a:xfrm>
          <a:prstGeom prst="snip1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50800" dist="38100" dir="5400000" sx="102000" sy="102000" algn="t" rotWithShape="0">
              <a:schemeClr val="accent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64464FCC-70D4-CD41-87BD-617B6A47CA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0545" y="167650"/>
            <a:ext cx="2538607" cy="1002643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353C7963-8CD1-8049-8D93-782B299D7F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2153" y="82028"/>
            <a:ext cx="1600179" cy="1253238"/>
          </a:xfrm>
          <a:prstGeom prst="rect">
            <a:avLst/>
          </a:prstGeom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82B59FE5-D471-614F-9152-019FEC39DC12}"/>
              </a:ext>
            </a:extLst>
          </p:cNvPr>
          <p:cNvCxnSpPr/>
          <p:nvPr/>
        </p:nvCxnSpPr>
        <p:spPr>
          <a:xfrm>
            <a:off x="1130536" y="3690845"/>
            <a:ext cx="7764087" cy="0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>
            <a:extLst>
              <a:ext uri="{FF2B5EF4-FFF2-40B4-BE49-F238E27FC236}">
                <a16:creationId xmlns:a16="http://schemas.microsoft.com/office/drawing/2014/main" id="{3B26D000-44A2-7B4F-BEEF-44553009F1AD}"/>
              </a:ext>
            </a:extLst>
          </p:cNvPr>
          <p:cNvSpPr txBox="1"/>
          <p:nvPr/>
        </p:nvSpPr>
        <p:spPr>
          <a:xfrm>
            <a:off x="1130536" y="4037242"/>
            <a:ext cx="8361617" cy="541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fr-FR" sz="3200" dirty="0">
                <a:solidFill>
                  <a:srgbClr val="002060"/>
                </a:solidFill>
                <a:latin typeface="Tw Cen MT" panose="020B0602020104020603" pitchFamily="34" charset="77"/>
              </a:rPr>
              <a:t>Thème I </a:t>
            </a:r>
            <a:r>
              <a:rPr lang="fr-FR" sz="3200" dirty="0">
                <a:solidFill>
                  <a:srgbClr val="002060"/>
                </a:solidFill>
                <a:latin typeface="Avenir Roman" panose="02000503020000020003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Image Publique : Etat des Lieux </a:t>
            </a:r>
            <a:endParaRPr lang="fr-FR" sz="3200" dirty="0">
              <a:solidFill>
                <a:srgbClr val="002060"/>
              </a:solidFill>
              <a:latin typeface="Tw Cen MT" panose="020B0602020104020603" pitchFamily="34" charset="77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BE7361FE-B2E6-B548-B59C-113B4B145548}"/>
              </a:ext>
            </a:extLst>
          </p:cNvPr>
          <p:cNvSpPr txBox="1"/>
          <p:nvPr/>
        </p:nvSpPr>
        <p:spPr>
          <a:xfrm>
            <a:off x="9259729" y="5286891"/>
            <a:ext cx="2246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solidFill>
                  <a:srgbClr val="002060"/>
                </a:solidFill>
                <a:latin typeface="Avenir Roman" panose="02000503020000020003" pitchFamily="2" charset="0"/>
              </a:rPr>
              <a:t>Formateur	 </a:t>
            </a:r>
            <a:r>
              <a:rPr lang="fr-FR" sz="2400" dirty="0">
                <a:solidFill>
                  <a:schemeClr val="bg2">
                    <a:lumMod val="75000"/>
                  </a:schemeClr>
                </a:solidFill>
                <a:latin typeface="Avenir Roman" panose="02000503020000020003" pitchFamily="2" charset="0"/>
              </a:rPr>
              <a:t>I</a:t>
            </a:r>
            <a:r>
              <a:rPr lang="fr-FR" sz="2400" dirty="0">
                <a:solidFill>
                  <a:srgbClr val="002060"/>
                </a:solidFill>
                <a:latin typeface="Avenir Roman" panose="02000503020000020003" pitchFamily="2" charset="0"/>
              </a:rPr>
              <a:t> </a:t>
            </a:r>
          </a:p>
        </p:txBody>
      </p:sp>
      <p:cxnSp>
        <p:nvCxnSpPr>
          <p:cNvPr id="16" name="Connecteur droit 15">
            <a:extLst>
              <a:ext uri="{FF2B5EF4-FFF2-40B4-BE49-F238E27FC236}">
                <a16:creationId xmlns:a16="http://schemas.microsoft.com/office/drawing/2014/main" id="{78C83501-77FB-4248-A082-C9503B16A839}"/>
              </a:ext>
            </a:extLst>
          </p:cNvPr>
          <p:cNvCxnSpPr/>
          <p:nvPr/>
        </p:nvCxnSpPr>
        <p:spPr>
          <a:xfrm>
            <a:off x="1130536" y="5106780"/>
            <a:ext cx="7764087" cy="0"/>
          </a:xfrm>
          <a:prstGeom prst="line">
            <a:avLst/>
          </a:prstGeom>
          <a:ln w="2540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FFF9D5E9-749B-DD49-B206-910C233D0BD9}"/>
              </a:ext>
            </a:extLst>
          </p:cNvPr>
          <p:cNvSpPr txBox="1"/>
          <p:nvPr/>
        </p:nvSpPr>
        <p:spPr>
          <a:xfrm>
            <a:off x="8089848" y="5801445"/>
            <a:ext cx="2713848" cy="618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>
                <a:solidFill>
                  <a:srgbClr val="FF9300"/>
                </a:solidFill>
              </a:rPr>
              <a:t>PP KEITA </a:t>
            </a:r>
            <a:r>
              <a:rPr lang="fr-FR" b="1" dirty="0" err="1">
                <a:solidFill>
                  <a:srgbClr val="FF9300"/>
                </a:solidFill>
              </a:rPr>
              <a:t>Alhi</a:t>
            </a:r>
            <a:endParaRPr lang="fr-FR" b="1" dirty="0">
              <a:solidFill>
                <a:srgbClr val="FF9300"/>
              </a:solidFill>
            </a:endParaRPr>
          </a:p>
          <a:p>
            <a:pPr lvl="0">
              <a:lnSpc>
                <a:spcPct val="90000"/>
              </a:lnSpc>
            </a:pPr>
            <a:endParaRPr lang="fr-FR" b="1" dirty="0">
              <a:solidFill>
                <a:srgbClr val="FF9300"/>
              </a:solidFill>
            </a:endParaRPr>
          </a:p>
        </p:txBody>
      </p:sp>
      <p:pic>
        <p:nvPicPr>
          <p:cNvPr id="17" name="Image 16">
            <a:extLst>
              <a:ext uri="{FF2B5EF4-FFF2-40B4-BE49-F238E27FC236}">
                <a16:creationId xmlns:a16="http://schemas.microsoft.com/office/drawing/2014/main" id="{10D08DD5-09FE-8647-B5A0-98B3CAA8A5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3176" y="5921179"/>
            <a:ext cx="5021924" cy="686559"/>
          </a:xfrm>
          <a:prstGeom prst="rect">
            <a:avLst/>
          </a:prstGeom>
        </p:spPr>
      </p:pic>
      <p:sp>
        <p:nvSpPr>
          <p:cNvPr id="18" name="ZoneTexte 17">
            <a:extLst>
              <a:ext uri="{FF2B5EF4-FFF2-40B4-BE49-F238E27FC236}">
                <a16:creationId xmlns:a16="http://schemas.microsoft.com/office/drawing/2014/main" id="{955F19FA-5574-C748-92B0-EC29F1D64192}"/>
              </a:ext>
            </a:extLst>
          </p:cNvPr>
          <p:cNvSpPr txBox="1"/>
          <p:nvPr/>
        </p:nvSpPr>
        <p:spPr>
          <a:xfrm>
            <a:off x="1265022" y="1516689"/>
            <a:ext cx="749511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000" dirty="0">
                <a:solidFill>
                  <a:srgbClr val="002060"/>
                </a:solidFill>
                <a:latin typeface="Avenir Roman" panose="02000503020000020003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SEMINAIRE</a:t>
            </a:r>
          </a:p>
          <a:p>
            <a:r>
              <a:rPr lang="fr-FR" sz="4000" dirty="0">
                <a:solidFill>
                  <a:srgbClr val="002060"/>
                </a:solidFill>
                <a:latin typeface="Avenir Roman" panose="02000503020000020003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Image Publique De District I </a:t>
            </a:r>
            <a:r>
              <a:rPr lang="fr-FR" sz="2400" dirty="0">
                <a:solidFill>
                  <a:schemeClr val="bg2">
                    <a:lumMod val="50000"/>
                  </a:schemeClr>
                </a:solidFill>
                <a:latin typeface="Avenir Roman" panose="02000503020000020003" pitchFamily="2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Mandat 2020 - 2021</a:t>
            </a:r>
          </a:p>
        </p:txBody>
      </p:sp>
    </p:spTree>
    <p:extLst>
      <p:ext uri="{BB962C8B-B14F-4D97-AF65-F5344CB8AC3E}">
        <p14:creationId xmlns:p14="http://schemas.microsoft.com/office/powerpoint/2010/main" val="40606334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09DCC73-2B8C-42AB-A5B2-A9EE750D0510}"/>
              </a:ext>
            </a:extLst>
          </p:cNvPr>
          <p:cNvSpPr/>
          <p:nvPr/>
        </p:nvSpPr>
        <p:spPr>
          <a:xfrm>
            <a:off x="0" y="0"/>
            <a:ext cx="299258" cy="6858000"/>
          </a:xfrm>
          <a:prstGeom prst="rect">
            <a:avLst/>
          </a:prstGeom>
          <a:pattFill prst="divot">
            <a:fgClr>
              <a:schemeClr val="accent1">
                <a:lumMod val="20000"/>
                <a:lumOff val="80000"/>
              </a:schemeClr>
            </a:fgClr>
            <a:bgClr>
              <a:schemeClr val="accent1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FDAC534-1E5D-42FC-A8D4-200865A82A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363" y="6014328"/>
            <a:ext cx="5021924" cy="68655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CA0143B-AD10-4221-AF34-658A0FE9BAF8}"/>
              </a:ext>
            </a:extLst>
          </p:cNvPr>
          <p:cNvSpPr/>
          <p:nvPr/>
        </p:nvSpPr>
        <p:spPr>
          <a:xfrm>
            <a:off x="390902" y="395874"/>
            <a:ext cx="1083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8-  MALI  </a:t>
            </a: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3E5FCABE-E711-48AF-9A76-9232CF00BA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279600"/>
              </p:ext>
            </p:extLst>
          </p:nvPr>
        </p:nvGraphicFramePr>
        <p:xfrm>
          <a:off x="449363" y="846591"/>
          <a:ext cx="11437830" cy="47160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5435">
                  <a:extLst>
                    <a:ext uri="{9D8B030D-6E8A-4147-A177-3AD203B41FA5}">
                      <a16:colId xmlns:a16="http://schemas.microsoft.com/office/drawing/2014/main" val="2773950073"/>
                    </a:ext>
                  </a:extLst>
                </a:gridCol>
                <a:gridCol w="635435">
                  <a:extLst>
                    <a:ext uri="{9D8B030D-6E8A-4147-A177-3AD203B41FA5}">
                      <a16:colId xmlns:a16="http://schemas.microsoft.com/office/drawing/2014/main" val="2186446792"/>
                    </a:ext>
                  </a:extLst>
                </a:gridCol>
                <a:gridCol w="635435">
                  <a:extLst>
                    <a:ext uri="{9D8B030D-6E8A-4147-A177-3AD203B41FA5}">
                      <a16:colId xmlns:a16="http://schemas.microsoft.com/office/drawing/2014/main" val="2391218165"/>
                    </a:ext>
                  </a:extLst>
                </a:gridCol>
                <a:gridCol w="635435">
                  <a:extLst>
                    <a:ext uri="{9D8B030D-6E8A-4147-A177-3AD203B41FA5}">
                      <a16:colId xmlns:a16="http://schemas.microsoft.com/office/drawing/2014/main" val="2627409463"/>
                    </a:ext>
                  </a:extLst>
                </a:gridCol>
                <a:gridCol w="635435">
                  <a:extLst>
                    <a:ext uri="{9D8B030D-6E8A-4147-A177-3AD203B41FA5}">
                      <a16:colId xmlns:a16="http://schemas.microsoft.com/office/drawing/2014/main" val="694490016"/>
                    </a:ext>
                  </a:extLst>
                </a:gridCol>
                <a:gridCol w="635435">
                  <a:extLst>
                    <a:ext uri="{9D8B030D-6E8A-4147-A177-3AD203B41FA5}">
                      <a16:colId xmlns:a16="http://schemas.microsoft.com/office/drawing/2014/main" val="7054218"/>
                    </a:ext>
                  </a:extLst>
                </a:gridCol>
                <a:gridCol w="635435">
                  <a:extLst>
                    <a:ext uri="{9D8B030D-6E8A-4147-A177-3AD203B41FA5}">
                      <a16:colId xmlns:a16="http://schemas.microsoft.com/office/drawing/2014/main" val="792756677"/>
                    </a:ext>
                  </a:extLst>
                </a:gridCol>
                <a:gridCol w="635435">
                  <a:extLst>
                    <a:ext uri="{9D8B030D-6E8A-4147-A177-3AD203B41FA5}">
                      <a16:colId xmlns:a16="http://schemas.microsoft.com/office/drawing/2014/main" val="3146873461"/>
                    </a:ext>
                  </a:extLst>
                </a:gridCol>
                <a:gridCol w="635435">
                  <a:extLst>
                    <a:ext uri="{9D8B030D-6E8A-4147-A177-3AD203B41FA5}">
                      <a16:colId xmlns:a16="http://schemas.microsoft.com/office/drawing/2014/main" val="1355070107"/>
                    </a:ext>
                  </a:extLst>
                </a:gridCol>
                <a:gridCol w="635435">
                  <a:extLst>
                    <a:ext uri="{9D8B030D-6E8A-4147-A177-3AD203B41FA5}">
                      <a16:colId xmlns:a16="http://schemas.microsoft.com/office/drawing/2014/main" val="245186284"/>
                    </a:ext>
                  </a:extLst>
                </a:gridCol>
                <a:gridCol w="635435">
                  <a:extLst>
                    <a:ext uri="{9D8B030D-6E8A-4147-A177-3AD203B41FA5}">
                      <a16:colId xmlns:a16="http://schemas.microsoft.com/office/drawing/2014/main" val="3948449396"/>
                    </a:ext>
                  </a:extLst>
                </a:gridCol>
                <a:gridCol w="635435">
                  <a:extLst>
                    <a:ext uri="{9D8B030D-6E8A-4147-A177-3AD203B41FA5}">
                      <a16:colId xmlns:a16="http://schemas.microsoft.com/office/drawing/2014/main" val="1358443737"/>
                    </a:ext>
                  </a:extLst>
                </a:gridCol>
                <a:gridCol w="635435">
                  <a:extLst>
                    <a:ext uri="{9D8B030D-6E8A-4147-A177-3AD203B41FA5}">
                      <a16:colId xmlns:a16="http://schemas.microsoft.com/office/drawing/2014/main" val="295232598"/>
                    </a:ext>
                  </a:extLst>
                </a:gridCol>
                <a:gridCol w="635435">
                  <a:extLst>
                    <a:ext uri="{9D8B030D-6E8A-4147-A177-3AD203B41FA5}">
                      <a16:colId xmlns:a16="http://schemas.microsoft.com/office/drawing/2014/main" val="2298324648"/>
                    </a:ext>
                  </a:extLst>
                </a:gridCol>
                <a:gridCol w="635435">
                  <a:extLst>
                    <a:ext uri="{9D8B030D-6E8A-4147-A177-3AD203B41FA5}">
                      <a16:colId xmlns:a16="http://schemas.microsoft.com/office/drawing/2014/main" val="2289544599"/>
                    </a:ext>
                  </a:extLst>
                </a:gridCol>
                <a:gridCol w="635435">
                  <a:extLst>
                    <a:ext uri="{9D8B030D-6E8A-4147-A177-3AD203B41FA5}">
                      <a16:colId xmlns:a16="http://schemas.microsoft.com/office/drawing/2014/main" val="4282875809"/>
                    </a:ext>
                  </a:extLst>
                </a:gridCol>
                <a:gridCol w="635435">
                  <a:extLst>
                    <a:ext uri="{9D8B030D-6E8A-4147-A177-3AD203B41FA5}">
                      <a16:colId xmlns:a16="http://schemas.microsoft.com/office/drawing/2014/main" val="323687760"/>
                    </a:ext>
                  </a:extLst>
                </a:gridCol>
                <a:gridCol w="635435">
                  <a:extLst>
                    <a:ext uri="{9D8B030D-6E8A-4147-A177-3AD203B41FA5}">
                      <a16:colId xmlns:a16="http://schemas.microsoft.com/office/drawing/2014/main" val="1845285558"/>
                    </a:ext>
                  </a:extLst>
                </a:gridCol>
              </a:tblGrid>
              <a:tr h="446780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RANG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CLUB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PUBLICATIONS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ABONNES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MENTIONS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 UN COMPTE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TWEETER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FOLLOWERS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FOLLOWING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 UN COMPTE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PUBLICATIONS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ABONNES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ABONNEMENT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 UN COMPTE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ABONNE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PUBLICATIONS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A UN SITE WEB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NOTE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8818133"/>
                  </a:ext>
                </a:extLst>
              </a:tr>
              <a:tr h="446780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RC. Bamako Avenir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87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1291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1199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OUI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 dirty="0">
                          <a:effectLst/>
                        </a:rPr>
                        <a:t>25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 dirty="0">
                          <a:effectLst/>
                        </a:rPr>
                        <a:t>72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OUI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76,075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1691236123"/>
                  </a:ext>
                </a:extLst>
              </a:tr>
              <a:tr h="446780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R.C Bamako Titibougou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1001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991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50,2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4256269286"/>
                  </a:ext>
                </a:extLst>
              </a:tr>
              <a:tr h="446780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RC. Bamako Djoliba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839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797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OUI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OUI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42,825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3681023702"/>
                  </a:ext>
                </a:extLst>
              </a:tr>
              <a:tr h="238282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RC. Cayes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764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762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38,25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3441928165"/>
                  </a:ext>
                </a:extLst>
              </a:tr>
              <a:tr h="446780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RC. Bamako YELEN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54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533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490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31,075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3756938914"/>
                  </a:ext>
                </a:extLst>
              </a:tr>
              <a:tr h="446780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RC. Bamako Koulouba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558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544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OUI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28,9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3971884213"/>
                  </a:ext>
                </a:extLst>
              </a:tr>
              <a:tr h="446780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7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RC. Bamako Kanu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562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540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28,65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1271904757"/>
                  </a:ext>
                </a:extLst>
              </a:tr>
              <a:tr h="238282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8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RC.  Kati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349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344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17,425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3561501313"/>
                  </a:ext>
                </a:extLst>
              </a:tr>
              <a:tr h="665204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9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800" u="none" strike="noStrike">
                          <a:effectLst/>
                        </a:rPr>
                        <a:t>R.C  Bamako  Alassane Kanté </a:t>
                      </a:r>
                      <a:endParaRPr lang="fi-FI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260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225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OUI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13,875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2299408737"/>
                  </a:ext>
                </a:extLst>
              </a:tr>
              <a:tr h="446780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RC. Bamako Rive Droite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233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229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OUI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 dirty="0">
                          <a:effectLst/>
                        </a:rPr>
                        <a:t>11,65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31388955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311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F05CF89-9E05-415B-A93D-E79FD4E5B066}"/>
              </a:ext>
            </a:extLst>
          </p:cNvPr>
          <p:cNvSpPr/>
          <p:nvPr/>
        </p:nvSpPr>
        <p:spPr>
          <a:xfrm>
            <a:off x="0" y="0"/>
            <a:ext cx="299258" cy="6858000"/>
          </a:xfrm>
          <a:prstGeom prst="rect">
            <a:avLst/>
          </a:prstGeom>
          <a:pattFill prst="divot">
            <a:fgClr>
              <a:schemeClr val="accent1">
                <a:lumMod val="20000"/>
                <a:lumOff val="80000"/>
              </a:schemeClr>
            </a:fgClr>
            <a:bgClr>
              <a:schemeClr val="accent1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1885240-46EE-4563-960B-93769B7162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363" y="6014328"/>
            <a:ext cx="5021924" cy="68655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1A36994-48E9-4E26-977B-08B0FE19ED47}"/>
              </a:ext>
            </a:extLst>
          </p:cNvPr>
          <p:cNvSpPr/>
          <p:nvPr/>
        </p:nvSpPr>
        <p:spPr>
          <a:xfrm>
            <a:off x="390902" y="395874"/>
            <a:ext cx="14508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9-  SENEGAL  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40F9642E-73A7-4EC8-864E-4D2E624729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7403533"/>
              </p:ext>
            </p:extLst>
          </p:nvPr>
        </p:nvGraphicFramePr>
        <p:xfrm>
          <a:off x="390902" y="936171"/>
          <a:ext cx="11718548" cy="45828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7314">
                  <a:extLst>
                    <a:ext uri="{9D8B030D-6E8A-4147-A177-3AD203B41FA5}">
                      <a16:colId xmlns:a16="http://schemas.microsoft.com/office/drawing/2014/main" val="642413825"/>
                    </a:ext>
                  </a:extLst>
                </a:gridCol>
                <a:gridCol w="597314">
                  <a:extLst>
                    <a:ext uri="{9D8B030D-6E8A-4147-A177-3AD203B41FA5}">
                      <a16:colId xmlns:a16="http://schemas.microsoft.com/office/drawing/2014/main" val="2247794405"/>
                    </a:ext>
                  </a:extLst>
                </a:gridCol>
                <a:gridCol w="726811">
                  <a:extLst>
                    <a:ext uri="{9D8B030D-6E8A-4147-A177-3AD203B41FA5}">
                      <a16:colId xmlns:a16="http://schemas.microsoft.com/office/drawing/2014/main" val="1031548509"/>
                    </a:ext>
                  </a:extLst>
                </a:gridCol>
                <a:gridCol w="597314">
                  <a:extLst>
                    <a:ext uri="{9D8B030D-6E8A-4147-A177-3AD203B41FA5}">
                      <a16:colId xmlns:a16="http://schemas.microsoft.com/office/drawing/2014/main" val="729595188"/>
                    </a:ext>
                  </a:extLst>
                </a:gridCol>
                <a:gridCol w="597314">
                  <a:extLst>
                    <a:ext uri="{9D8B030D-6E8A-4147-A177-3AD203B41FA5}">
                      <a16:colId xmlns:a16="http://schemas.microsoft.com/office/drawing/2014/main" val="2444721433"/>
                    </a:ext>
                  </a:extLst>
                </a:gridCol>
                <a:gridCol w="712524">
                  <a:extLst>
                    <a:ext uri="{9D8B030D-6E8A-4147-A177-3AD203B41FA5}">
                      <a16:colId xmlns:a16="http://schemas.microsoft.com/office/drawing/2014/main" val="1537941867"/>
                    </a:ext>
                  </a:extLst>
                </a:gridCol>
                <a:gridCol w="597314">
                  <a:extLst>
                    <a:ext uri="{9D8B030D-6E8A-4147-A177-3AD203B41FA5}">
                      <a16:colId xmlns:a16="http://schemas.microsoft.com/office/drawing/2014/main" val="2144880185"/>
                    </a:ext>
                  </a:extLst>
                </a:gridCol>
                <a:gridCol w="597314">
                  <a:extLst>
                    <a:ext uri="{9D8B030D-6E8A-4147-A177-3AD203B41FA5}">
                      <a16:colId xmlns:a16="http://schemas.microsoft.com/office/drawing/2014/main" val="3325734439"/>
                    </a:ext>
                  </a:extLst>
                </a:gridCol>
                <a:gridCol w="597314">
                  <a:extLst>
                    <a:ext uri="{9D8B030D-6E8A-4147-A177-3AD203B41FA5}">
                      <a16:colId xmlns:a16="http://schemas.microsoft.com/office/drawing/2014/main" val="462653323"/>
                    </a:ext>
                  </a:extLst>
                </a:gridCol>
                <a:gridCol w="712524">
                  <a:extLst>
                    <a:ext uri="{9D8B030D-6E8A-4147-A177-3AD203B41FA5}">
                      <a16:colId xmlns:a16="http://schemas.microsoft.com/office/drawing/2014/main" val="2713352949"/>
                    </a:ext>
                  </a:extLst>
                </a:gridCol>
                <a:gridCol w="726811">
                  <a:extLst>
                    <a:ext uri="{9D8B030D-6E8A-4147-A177-3AD203B41FA5}">
                      <a16:colId xmlns:a16="http://schemas.microsoft.com/office/drawing/2014/main" val="1408357961"/>
                    </a:ext>
                  </a:extLst>
                </a:gridCol>
                <a:gridCol w="597314">
                  <a:extLst>
                    <a:ext uri="{9D8B030D-6E8A-4147-A177-3AD203B41FA5}">
                      <a16:colId xmlns:a16="http://schemas.microsoft.com/office/drawing/2014/main" val="1043713531"/>
                    </a:ext>
                  </a:extLst>
                </a:gridCol>
                <a:gridCol w="733161">
                  <a:extLst>
                    <a:ext uri="{9D8B030D-6E8A-4147-A177-3AD203B41FA5}">
                      <a16:colId xmlns:a16="http://schemas.microsoft.com/office/drawing/2014/main" val="780574591"/>
                    </a:ext>
                  </a:extLst>
                </a:gridCol>
                <a:gridCol w="662492">
                  <a:extLst>
                    <a:ext uri="{9D8B030D-6E8A-4147-A177-3AD203B41FA5}">
                      <a16:colId xmlns:a16="http://schemas.microsoft.com/office/drawing/2014/main" val="1140267762"/>
                    </a:ext>
                  </a:extLst>
                </a:gridCol>
                <a:gridCol w="597314">
                  <a:extLst>
                    <a:ext uri="{9D8B030D-6E8A-4147-A177-3AD203B41FA5}">
                      <a16:colId xmlns:a16="http://schemas.microsoft.com/office/drawing/2014/main" val="1282306608"/>
                    </a:ext>
                  </a:extLst>
                </a:gridCol>
                <a:gridCol w="726811">
                  <a:extLst>
                    <a:ext uri="{9D8B030D-6E8A-4147-A177-3AD203B41FA5}">
                      <a16:colId xmlns:a16="http://schemas.microsoft.com/office/drawing/2014/main" val="531103258"/>
                    </a:ext>
                  </a:extLst>
                </a:gridCol>
                <a:gridCol w="744274">
                  <a:extLst>
                    <a:ext uri="{9D8B030D-6E8A-4147-A177-3AD203B41FA5}">
                      <a16:colId xmlns:a16="http://schemas.microsoft.com/office/drawing/2014/main" val="1104144208"/>
                    </a:ext>
                  </a:extLst>
                </a:gridCol>
                <a:gridCol w="597314">
                  <a:extLst>
                    <a:ext uri="{9D8B030D-6E8A-4147-A177-3AD203B41FA5}">
                      <a16:colId xmlns:a16="http://schemas.microsoft.com/office/drawing/2014/main" val="4991627"/>
                    </a:ext>
                  </a:extLst>
                </a:gridCol>
              </a:tblGrid>
              <a:tr h="539867"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RANG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8" marR="6218" marT="6218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CLUB</a:t>
                      </a:r>
                      <a:endParaRPr lang="fr-FR" sz="9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8" marR="6218" marT="6218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PUBLICATIONS</a:t>
                      </a:r>
                      <a:endParaRPr lang="fr-FR" sz="9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8" marR="6218" marT="6218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ABONNES</a:t>
                      </a:r>
                      <a:endParaRPr lang="fr-FR" sz="9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8" marR="6218" marT="6218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MENTIONS</a:t>
                      </a:r>
                      <a:endParaRPr lang="fr-FR" sz="9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8" marR="6218" marT="6218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A UN COMPTE</a:t>
                      </a:r>
                      <a:endParaRPr lang="fr-FR" sz="9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8" marR="6218" marT="6218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TWEETER</a:t>
                      </a:r>
                      <a:endParaRPr lang="fr-FR" sz="9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8" marR="6218" marT="6218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FOLLOWERS</a:t>
                      </a:r>
                      <a:endParaRPr lang="fr-FR" sz="9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8" marR="6218" marT="6218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FOLLOWING</a:t>
                      </a:r>
                      <a:endParaRPr lang="fr-FR" sz="9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8" marR="6218" marT="6218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A UN COMPTE</a:t>
                      </a:r>
                      <a:endParaRPr lang="fr-FR" sz="9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8" marR="6218" marT="6218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PUBLICATIONS</a:t>
                      </a:r>
                      <a:endParaRPr lang="fr-FR" sz="9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8" marR="6218" marT="6218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ABONNES</a:t>
                      </a:r>
                      <a:endParaRPr lang="fr-FR" sz="9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8" marR="6218" marT="6218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ABONNEMENT</a:t>
                      </a:r>
                      <a:endParaRPr lang="fr-FR" sz="9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8" marR="6218" marT="6218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A UN COMPTE</a:t>
                      </a:r>
                      <a:endParaRPr lang="fr-FR" sz="9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8" marR="6218" marT="6218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ABONNE</a:t>
                      </a:r>
                      <a:endParaRPr lang="fr-FR" sz="9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8" marR="6218" marT="6218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PUBLICATIONS</a:t>
                      </a:r>
                      <a:endParaRPr lang="fr-FR" sz="9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8" marR="6218" marT="6218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A UN SITE WEB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8" marR="6218" marT="6218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 dirty="0">
                          <a:effectLst/>
                        </a:rPr>
                        <a:t>NOTE</a:t>
                      </a:r>
                      <a:endParaRPr lang="fr-FR" sz="9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218" marR="6218" marT="6218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1312151"/>
                  </a:ext>
                </a:extLst>
              </a:tr>
              <a:tr h="539867"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1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RC. Dakar Soleil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19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1581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1544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OUI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80,125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extLst>
                  <a:ext uri="{0D108BD9-81ED-4DB2-BD59-A6C34878D82A}">
                    <a16:rowId xmlns:a16="http://schemas.microsoft.com/office/drawing/2014/main" val="3028013158"/>
                  </a:ext>
                </a:extLst>
              </a:tr>
              <a:tr h="539867"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2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RC. Dakar Millénium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21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1308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1308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OUI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5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110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70,9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extLst>
                  <a:ext uri="{0D108BD9-81ED-4DB2-BD59-A6C34878D82A}">
                    <a16:rowId xmlns:a16="http://schemas.microsoft.com/office/drawing/2014/main" val="2091762924"/>
                  </a:ext>
                </a:extLst>
              </a:tr>
              <a:tr h="539867"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3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RC. Dakar Alizés 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7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693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670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34,875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extLst>
                  <a:ext uri="{0D108BD9-81ED-4DB2-BD59-A6C34878D82A}">
                    <a16:rowId xmlns:a16="http://schemas.microsoft.com/office/drawing/2014/main" val="2466136408"/>
                  </a:ext>
                </a:extLst>
              </a:tr>
              <a:tr h="803817"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4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RC. Saint-Louis La Ravine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51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493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481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29,55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extLst>
                  <a:ext uri="{0D108BD9-81ED-4DB2-BD59-A6C34878D82A}">
                    <a16:rowId xmlns:a16="http://schemas.microsoft.com/office/drawing/2014/main" val="2993440897"/>
                  </a:ext>
                </a:extLst>
              </a:tr>
              <a:tr h="539867"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5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RC. Dakar Océan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8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523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508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26,675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extLst>
                  <a:ext uri="{0D108BD9-81ED-4DB2-BD59-A6C34878D82A}">
                    <a16:rowId xmlns:a16="http://schemas.microsoft.com/office/drawing/2014/main" val="1445786752"/>
                  </a:ext>
                </a:extLst>
              </a:tr>
              <a:tr h="539867"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6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RC. Dakar - Doyen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55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144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138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12,65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extLst>
                  <a:ext uri="{0D108BD9-81ED-4DB2-BD59-A6C34878D82A}">
                    <a16:rowId xmlns:a16="http://schemas.microsoft.com/office/drawing/2014/main" val="1071090292"/>
                  </a:ext>
                </a:extLst>
              </a:tr>
              <a:tr h="539867"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7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RC. Ziguinchor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7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50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49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>
                          <a:effectLst/>
                        </a:rPr>
                        <a:t>0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900" u="none" strike="noStrike">
                          <a:effectLst/>
                        </a:rPr>
                        <a:t>NON</a:t>
                      </a:r>
                      <a:endParaRPr lang="fr-FR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900" u="none" strike="noStrike" dirty="0">
                          <a:effectLst/>
                        </a:rPr>
                        <a:t>3,275</a:t>
                      </a:r>
                      <a:endParaRPr lang="fr-FR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218" marR="6218" marT="6218" marB="0" anchor="b"/>
                </a:tc>
                <a:extLst>
                  <a:ext uri="{0D108BD9-81ED-4DB2-BD59-A6C34878D82A}">
                    <a16:rowId xmlns:a16="http://schemas.microsoft.com/office/drawing/2014/main" val="35270031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4356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C27325A-6B20-4795-B93C-8480AB56A50B}"/>
              </a:ext>
            </a:extLst>
          </p:cNvPr>
          <p:cNvSpPr/>
          <p:nvPr/>
        </p:nvSpPr>
        <p:spPr>
          <a:xfrm>
            <a:off x="0" y="0"/>
            <a:ext cx="299258" cy="6858000"/>
          </a:xfrm>
          <a:prstGeom prst="rect">
            <a:avLst/>
          </a:prstGeom>
          <a:pattFill prst="divot">
            <a:fgClr>
              <a:schemeClr val="accent1">
                <a:lumMod val="20000"/>
                <a:lumOff val="80000"/>
              </a:schemeClr>
            </a:fgClr>
            <a:bgClr>
              <a:schemeClr val="accent1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41989B2-3693-423B-95BB-1FD9209A6E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363" y="6014328"/>
            <a:ext cx="5021924" cy="68655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62BF21E-7DA2-4F6F-8AD6-663C75E1EFB3}"/>
              </a:ext>
            </a:extLst>
          </p:cNvPr>
          <p:cNvSpPr/>
          <p:nvPr/>
        </p:nvSpPr>
        <p:spPr>
          <a:xfrm>
            <a:off x="390902" y="395874"/>
            <a:ext cx="20786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10-  SIERRA-LEONE  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0750A6E5-D150-442E-9DDD-73BEDB1E79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927606"/>
              </p:ext>
            </p:extLst>
          </p:nvPr>
        </p:nvGraphicFramePr>
        <p:xfrm>
          <a:off x="449363" y="1045484"/>
          <a:ext cx="11321139" cy="28462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3462">
                  <a:extLst>
                    <a:ext uri="{9D8B030D-6E8A-4147-A177-3AD203B41FA5}">
                      <a16:colId xmlns:a16="http://schemas.microsoft.com/office/drawing/2014/main" val="277691831"/>
                    </a:ext>
                  </a:extLst>
                </a:gridCol>
                <a:gridCol w="979369">
                  <a:extLst>
                    <a:ext uri="{9D8B030D-6E8A-4147-A177-3AD203B41FA5}">
                      <a16:colId xmlns:a16="http://schemas.microsoft.com/office/drawing/2014/main" val="2977564466"/>
                    </a:ext>
                  </a:extLst>
                </a:gridCol>
                <a:gridCol w="745757">
                  <a:extLst>
                    <a:ext uri="{9D8B030D-6E8A-4147-A177-3AD203B41FA5}">
                      <a16:colId xmlns:a16="http://schemas.microsoft.com/office/drawing/2014/main" val="3057933818"/>
                    </a:ext>
                  </a:extLst>
                </a:gridCol>
                <a:gridCol w="521131">
                  <a:extLst>
                    <a:ext uri="{9D8B030D-6E8A-4147-A177-3AD203B41FA5}">
                      <a16:colId xmlns:a16="http://schemas.microsoft.com/office/drawing/2014/main" val="1262681358"/>
                    </a:ext>
                  </a:extLst>
                </a:gridCol>
                <a:gridCol w="557072">
                  <a:extLst>
                    <a:ext uri="{9D8B030D-6E8A-4147-A177-3AD203B41FA5}">
                      <a16:colId xmlns:a16="http://schemas.microsoft.com/office/drawing/2014/main" val="309349257"/>
                    </a:ext>
                  </a:extLst>
                </a:gridCol>
                <a:gridCol w="718802">
                  <a:extLst>
                    <a:ext uri="{9D8B030D-6E8A-4147-A177-3AD203B41FA5}">
                      <a16:colId xmlns:a16="http://schemas.microsoft.com/office/drawing/2014/main" val="1675967035"/>
                    </a:ext>
                  </a:extLst>
                </a:gridCol>
                <a:gridCol w="467221">
                  <a:extLst>
                    <a:ext uri="{9D8B030D-6E8A-4147-A177-3AD203B41FA5}">
                      <a16:colId xmlns:a16="http://schemas.microsoft.com/office/drawing/2014/main" val="4067004110"/>
                    </a:ext>
                  </a:extLst>
                </a:gridCol>
                <a:gridCol w="655907">
                  <a:extLst>
                    <a:ext uri="{9D8B030D-6E8A-4147-A177-3AD203B41FA5}">
                      <a16:colId xmlns:a16="http://schemas.microsoft.com/office/drawing/2014/main" val="3625644251"/>
                    </a:ext>
                  </a:extLst>
                </a:gridCol>
                <a:gridCol w="628953">
                  <a:extLst>
                    <a:ext uri="{9D8B030D-6E8A-4147-A177-3AD203B41FA5}">
                      <a16:colId xmlns:a16="http://schemas.microsoft.com/office/drawing/2014/main" val="2446552366"/>
                    </a:ext>
                  </a:extLst>
                </a:gridCol>
                <a:gridCol w="718802">
                  <a:extLst>
                    <a:ext uri="{9D8B030D-6E8A-4147-A177-3AD203B41FA5}">
                      <a16:colId xmlns:a16="http://schemas.microsoft.com/office/drawing/2014/main" val="1955182553"/>
                    </a:ext>
                  </a:extLst>
                </a:gridCol>
                <a:gridCol w="745757">
                  <a:extLst>
                    <a:ext uri="{9D8B030D-6E8A-4147-A177-3AD203B41FA5}">
                      <a16:colId xmlns:a16="http://schemas.microsoft.com/office/drawing/2014/main" val="1893384254"/>
                    </a:ext>
                  </a:extLst>
                </a:gridCol>
                <a:gridCol w="521131">
                  <a:extLst>
                    <a:ext uri="{9D8B030D-6E8A-4147-A177-3AD203B41FA5}">
                      <a16:colId xmlns:a16="http://schemas.microsoft.com/office/drawing/2014/main" val="3120609560"/>
                    </a:ext>
                  </a:extLst>
                </a:gridCol>
                <a:gridCol w="736773">
                  <a:extLst>
                    <a:ext uri="{9D8B030D-6E8A-4147-A177-3AD203B41FA5}">
                      <a16:colId xmlns:a16="http://schemas.microsoft.com/office/drawing/2014/main" val="1431422676"/>
                    </a:ext>
                  </a:extLst>
                </a:gridCol>
                <a:gridCol w="718802">
                  <a:extLst>
                    <a:ext uri="{9D8B030D-6E8A-4147-A177-3AD203B41FA5}">
                      <a16:colId xmlns:a16="http://schemas.microsoft.com/office/drawing/2014/main" val="1219465708"/>
                    </a:ext>
                  </a:extLst>
                </a:gridCol>
                <a:gridCol w="449252">
                  <a:extLst>
                    <a:ext uri="{9D8B030D-6E8A-4147-A177-3AD203B41FA5}">
                      <a16:colId xmlns:a16="http://schemas.microsoft.com/office/drawing/2014/main" val="4185754892"/>
                    </a:ext>
                  </a:extLst>
                </a:gridCol>
                <a:gridCol w="745757">
                  <a:extLst>
                    <a:ext uri="{9D8B030D-6E8A-4147-A177-3AD203B41FA5}">
                      <a16:colId xmlns:a16="http://schemas.microsoft.com/office/drawing/2014/main" val="167058991"/>
                    </a:ext>
                  </a:extLst>
                </a:gridCol>
                <a:gridCol w="763729">
                  <a:extLst>
                    <a:ext uri="{9D8B030D-6E8A-4147-A177-3AD203B41FA5}">
                      <a16:colId xmlns:a16="http://schemas.microsoft.com/office/drawing/2014/main" val="2318675016"/>
                    </a:ext>
                  </a:extLst>
                </a:gridCol>
                <a:gridCol w="323462">
                  <a:extLst>
                    <a:ext uri="{9D8B030D-6E8A-4147-A177-3AD203B41FA5}">
                      <a16:colId xmlns:a16="http://schemas.microsoft.com/office/drawing/2014/main" val="2130445033"/>
                    </a:ext>
                  </a:extLst>
                </a:gridCol>
              </a:tblGrid>
              <a:tr h="440644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RANG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07" marR="5007" marT="500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CLUB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07" marR="5007" marT="500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PUBLICATIONS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07" marR="5007" marT="500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ABONNES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07" marR="5007" marT="500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MENTIONS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07" marR="5007" marT="500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 UN COMPTE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07" marR="5007" marT="500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TWEETER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07" marR="5007" marT="500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FOLLOWERS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07" marR="5007" marT="500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FOLLOWING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07" marR="5007" marT="500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 UN COMPTE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07" marR="5007" marT="500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PUBLICATIONS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07" marR="5007" marT="500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ABONNES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07" marR="5007" marT="500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ABONNEMENT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07" marR="5007" marT="500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 UN COMPTE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07" marR="5007" marT="500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ABONNE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07" marR="5007" marT="500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PUBLICATIONS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07" marR="5007" marT="500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 UN SITE WEB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07" marR="5007" marT="500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NOTE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007" marR="5007" marT="5007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549702"/>
                  </a:ext>
                </a:extLst>
              </a:tr>
              <a:tr h="1202796"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R.C of Freetown Sunset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797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781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39,6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extLst>
                  <a:ext uri="{0D108BD9-81ED-4DB2-BD59-A6C34878D82A}">
                    <a16:rowId xmlns:a16="http://schemas.microsoft.com/office/drawing/2014/main" val="350533797"/>
                  </a:ext>
                </a:extLst>
              </a:tr>
              <a:tr h="1202796"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of Freetown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548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548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 dirty="0">
                          <a:effectLst/>
                        </a:rPr>
                        <a:t>0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 dirty="0">
                          <a:effectLst/>
                        </a:rPr>
                        <a:t>28,25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007" marR="5007" marT="5007" marB="0" anchor="b"/>
                </a:tc>
                <a:extLst>
                  <a:ext uri="{0D108BD9-81ED-4DB2-BD59-A6C34878D82A}">
                    <a16:rowId xmlns:a16="http://schemas.microsoft.com/office/drawing/2014/main" val="41767842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03581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3936F15-6FE6-3643-9FCC-EDDDC89B1735}"/>
              </a:ext>
            </a:extLst>
          </p:cNvPr>
          <p:cNvSpPr/>
          <p:nvPr/>
        </p:nvSpPr>
        <p:spPr>
          <a:xfrm>
            <a:off x="0" y="0"/>
            <a:ext cx="299258" cy="6858000"/>
          </a:xfrm>
          <a:prstGeom prst="rect">
            <a:avLst/>
          </a:prstGeom>
          <a:pattFill prst="divot">
            <a:fgClr>
              <a:schemeClr val="accent1">
                <a:lumMod val="20000"/>
                <a:lumOff val="80000"/>
              </a:schemeClr>
            </a:fgClr>
            <a:bgClr>
              <a:schemeClr val="accent1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70862AAD-DB4C-E04E-89D3-56F5853F01B2}"/>
              </a:ext>
            </a:extLst>
          </p:cNvPr>
          <p:cNvSpPr txBox="1">
            <a:spLocks/>
          </p:cNvSpPr>
          <p:nvPr/>
        </p:nvSpPr>
        <p:spPr bwMode="auto">
          <a:xfrm>
            <a:off x="449363" y="157113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rgbClr val="FF9300"/>
                </a:solidFill>
                <a:latin typeface="Avenir Book" panose="02000503020000020003" pitchFamily="2" charset="0"/>
              </a:rPr>
              <a:t>Awards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A028725F-BE00-1140-9865-95738A0968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363" y="6014328"/>
            <a:ext cx="5021924" cy="686559"/>
          </a:xfrm>
          <a:prstGeom prst="rect">
            <a:avLst/>
          </a:prstGeom>
        </p:spPr>
      </p:pic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2437422A-5584-492D-B905-C3C4CE37FA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991505"/>
              </p:ext>
            </p:extLst>
          </p:nvPr>
        </p:nvGraphicFramePr>
        <p:xfrm>
          <a:off x="363984" y="772355"/>
          <a:ext cx="11666035" cy="4820577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026119">
                  <a:extLst>
                    <a:ext uri="{9D8B030D-6E8A-4147-A177-3AD203B41FA5}">
                      <a16:colId xmlns:a16="http://schemas.microsoft.com/office/drawing/2014/main" val="3067574037"/>
                    </a:ext>
                  </a:extLst>
                </a:gridCol>
                <a:gridCol w="326493">
                  <a:extLst>
                    <a:ext uri="{9D8B030D-6E8A-4147-A177-3AD203B41FA5}">
                      <a16:colId xmlns:a16="http://schemas.microsoft.com/office/drawing/2014/main" val="263736932"/>
                    </a:ext>
                  </a:extLst>
                </a:gridCol>
                <a:gridCol w="1088310">
                  <a:extLst>
                    <a:ext uri="{9D8B030D-6E8A-4147-A177-3AD203B41FA5}">
                      <a16:colId xmlns:a16="http://schemas.microsoft.com/office/drawing/2014/main" val="1531929128"/>
                    </a:ext>
                  </a:extLst>
                </a:gridCol>
                <a:gridCol w="855100">
                  <a:extLst>
                    <a:ext uri="{9D8B030D-6E8A-4147-A177-3AD203B41FA5}">
                      <a16:colId xmlns:a16="http://schemas.microsoft.com/office/drawing/2014/main" val="4177326917"/>
                    </a:ext>
                  </a:extLst>
                </a:gridCol>
                <a:gridCol w="450872">
                  <a:extLst>
                    <a:ext uri="{9D8B030D-6E8A-4147-A177-3AD203B41FA5}">
                      <a16:colId xmlns:a16="http://schemas.microsoft.com/office/drawing/2014/main" val="104817746"/>
                    </a:ext>
                  </a:extLst>
                </a:gridCol>
                <a:gridCol w="433125">
                  <a:extLst>
                    <a:ext uri="{9D8B030D-6E8A-4147-A177-3AD203B41FA5}">
                      <a16:colId xmlns:a16="http://schemas.microsoft.com/office/drawing/2014/main" val="1561546464"/>
                    </a:ext>
                  </a:extLst>
                </a:gridCol>
                <a:gridCol w="621891">
                  <a:extLst>
                    <a:ext uri="{9D8B030D-6E8A-4147-A177-3AD203B41FA5}">
                      <a16:colId xmlns:a16="http://schemas.microsoft.com/office/drawing/2014/main" val="1719029832"/>
                    </a:ext>
                  </a:extLst>
                </a:gridCol>
                <a:gridCol w="481966">
                  <a:extLst>
                    <a:ext uri="{9D8B030D-6E8A-4147-A177-3AD203B41FA5}">
                      <a16:colId xmlns:a16="http://schemas.microsoft.com/office/drawing/2014/main" val="478166215"/>
                    </a:ext>
                  </a:extLst>
                </a:gridCol>
                <a:gridCol w="590797">
                  <a:extLst>
                    <a:ext uri="{9D8B030D-6E8A-4147-A177-3AD203B41FA5}">
                      <a16:colId xmlns:a16="http://schemas.microsoft.com/office/drawing/2014/main" val="2193944579"/>
                    </a:ext>
                  </a:extLst>
                </a:gridCol>
                <a:gridCol w="544155">
                  <a:extLst>
                    <a:ext uri="{9D8B030D-6E8A-4147-A177-3AD203B41FA5}">
                      <a16:colId xmlns:a16="http://schemas.microsoft.com/office/drawing/2014/main" val="3510839487"/>
                    </a:ext>
                  </a:extLst>
                </a:gridCol>
                <a:gridCol w="621891">
                  <a:extLst>
                    <a:ext uri="{9D8B030D-6E8A-4147-A177-3AD203B41FA5}">
                      <a16:colId xmlns:a16="http://schemas.microsoft.com/office/drawing/2014/main" val="3235706587"/>
                    </a:ext>
                  </a:extLst>
                </a:gridCol>
                <a:gridCol w="621891">
                  <a:extLst>
                    <a:ext uri="{9D8B030D-6E8A-4147-A177-3AD203B41FA5}">
                      <a16:colId xmlns:a16="http://schemas.microsoft.com/office/drawing/2014/main" val="993063210"/>
                    </a:ext>
                  </a:extLst>
                </a:gridCol>
                <a:gridCol w="645211">
                  <a:extLst>
                    <a:ext uri="{9D8B030D-6E8A-4147-A177-3AD203B41FA5}">
                      <a16:colId xmlns:a16="http://schemas.microsoft.com/office/drawing/2014/main" val="650670862"/>
                    </a:ext>
                  </a:extLst>
                </a:gridCol>
                <a:gridCol w="491236">
                  <a:extLst>
                    <a:ext uri="{9D8B030D-6E8A-4147-A177-3AD203B41FA5}">
                      <a16:colId xmlns:a16="http://schemas.microsoft.com/office/drawing/2014/main" val="3792539287"/>
                    </a:ext>
                  </a:extLst>
                </a:gridCol>
                <a:gridCol w="628168">
                  <a:extLst>
                    <a:ext uri="{9D8B030D-6E8A-4147-A177-3AD203B41FA5}">
                      <a16:colId xmlns:a16="http://schemas.microsoft.com/office/drawing/2014/main" val="3004704089"/>
                    </a:ext>
                  </a:extLst>
                </a:gridCol>
                <a:gridCol w="458645">
                  <a:extLst>
                    <a:ext uri="{9D8B030D-6E8A-4147-A177-3AD203B41FA5}">
                      <a16:colId xmlns:a16="http://schemas.microsoft.com/office/drawing/2014/main" val="3931845058"/>
                    </a:ext>
                  </a:extLst>
                </a:gridCol>
                <a:gridCol w="637439">
                  <a:extLst>
                    <a:ext uri="{9D8B030D-6E8A-4147-A177-3AD203B41FA5}">
                      <a16:colId xmlns:a16="http://schemas.microsoft.com/office/drawing/2014/main" val="10374715"/>
                    </a:ext>
                  </a:extLst>
                </a:gridCol>
                <a:gridCol w="660760">
                  <a:extLst>
                    <a:ext uri="{9D8B030D-6E8A-4147-A177-3AD203B41FA5}">
                      <a16:colId xmlns:a16="http://schemas.microsoft.com/office/drawing/2014/main" val="2560379318"/>
                    </a:ext>
                  </a:extLst>
                </a:gridCol>
                <a:gridCol w="481966">
                  <a:extLst>
                    <a:ext uri="{9D8B030D-6E8A-4147-A177-3AD203B41FA5}">
                      <a16:colId xmlns:a16="http://schemas.microsoft.com/office/drawing/2014/main" val="300216359"/>
                    </a:ext>
                  </a:extLst>
                </a:gridCol>
              </a:tblGrid>
              <a:tr h="757522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PAYS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RANG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CLUB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PUBLICATIONS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ABONNES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MENTIONS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 UN COMPTE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TWEETER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FOLLOWERS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FOLLOWING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A UN COMPTE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PUBLICATIONS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ABONNES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I" sz="700" u="none" strike="noStrike" dirty="0">
                          <a:effectLst/>
                        </a:rPr>
                        <a:t>MENTIONS</a:t>
                      </a:r>
                      <a:endParaRPr lang="fr-FR" sz="7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A UN COMPTE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ABONNE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PUBLICATIONS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 UN SITE WEB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NOTE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extLst>
                  <a:ext uri="{0D108BD9-81ED-4DB2-BD59-A6C34878D82A}">
                    <a16:rowId xmlns:a16="http://schemas.microsoft.com/office/drawing/2014/main" val="1999958120"/>
                  </a:ext>
                </a:extLst>
              </a:tr>
              <a:tr h="40469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Côte d'Ivoire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Ivoire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194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10697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10511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210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555,175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extLst>
                  <a:ext uri="{0D108BD9-81ED-4DB2-BD59-A6C34878D82A}">
                    <a16:rowId xmlns:a16="http://schemas.microsoft.com/office/drawing/2014/main" val="3466636366"/>
                  </a:ext>
                </a:extLst>
              </a:tr>
              <a:tr h="40469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Guinée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Conakry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279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7959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7602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137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177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46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428,6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extLst>
                  <a:ext uri="{0D108BD9-81ED-4DB2-BD59-A6C34878D82A}">
                    <a16:rowId xmlns:a16="http://schemas.microsoft.com/office/drawing/2014/main" val="573020610"/>
                  </a:ext>
                </a:extLst>
              </a:tr>
              <a:tr h="40469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Côte d'Ivoire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Abidjan Akwaba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3438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3451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690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1892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289,175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extLst>
                  <a:ext uri="{0D108BD9-81ED-4DB2-BD59-A6C34878D82A}">
                    <a16:rowId xmlns:a16="http://schemas.microsoft.com/office/drawing/2014/main" val="2431723661"/>
                  </a:ext>
                </a:extLst>
              </a:tr>
              <a:tr h="40469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Côte d'Ivoire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4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e-Club 9101 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23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4640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4586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233,05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extLst>
                  <a:ext uri="{0D108BD9-81ED-4DB2-BD59-A6C34878D82A}">
                    <a16:rowId xmlns:a16="http://schemas.microsoft.com/office/drawing/2014/main" val="128266723"/>
                  </a:ext>
                </a:extLst>
              </a:tr>
              <a:tr h="40469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Côte d'Ivoire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Abidjan Cocody 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3228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3136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31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90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177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174,575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extLst>
                  <a:ext uri="{0D108BD9-81ED-4DB2-BD59-A6C34878D82A}">
                    <a16:rowId xmlns:a16="http://schemas.microsoft.com/office/drawing/2014/main" val="2206428716"/>
                  </a:ext>
                </a:extLst>
              </a:tr>
              <a:tr h="420845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Libéria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6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R.C of Monrovia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14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2899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2850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127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19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148,925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extLst>
                  <a:ext uri="{0D108BD9-81ED-4DB2-BD59-A6C34878D82A}">
                    <a16:rowId xmlns:a16="http://schemas.microsoft.com/office/drawing/2014/main" val="205796201"/>
                  </a:ext>
                </a:extLst>
              </a:tr>
              <a:tr h="40469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Côte d'Ivoire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Abidjan Atlantis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181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2508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2399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140,925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extLst>
                  <a:ext uri="{0D108BD9-81ED-4DB2-BD59-A6C34878D82A}">
                    <a16:rowId xmlns:a16="http://schemas.microsoft.com/office/drawing/2014/main" val="839312341"/>
                  </a:ext>
                </a:extLst>
              </a:tr>
              <a:tr h="40469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Guinée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8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R.C Kankan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2704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2657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135,625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extLst>
                  <a:ext uri="{0D108BD9-81ED-4DB2-BD59-A6C34878D82A}">
                    <a16:rowId xmlns:a16="http://schemas.microsoft.com/office/drawing/2014/main" val="780353921"/>
                  </a:ext>
                </a:extLst>
              </a:tr>
              <a:tr h="40469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Cap-Vert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9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700" u="none" strike="noStrike">
                          <a:effectLst/>
                        </a:rPr>
                        <a:t>R.C da Praia da Rocha</a:t>
                      </a:r>
                      <a:endParaRPr lang="pt-B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700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671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776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900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1038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1209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132,75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extLst>
                  <a:ext uri="{0D108BD9-81ED-4DB2-BD59-A6C34878D82A}">
                    <a16:rowId xmlns:a16="http://schemas.microsoft.com/office/drawing/2014/main" val="2769501207"/>
                  </a:ext>
                </a:extLst>
              </a:tr>
              <a:tr h="40469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Côte d'Ivoire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Abidjan Deux Plateaux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66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 dirty="0">
                          <a:effectLst/>
                        </a:rPr>
                        <a:t>1722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1584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 dirty="0">
                          <a:effectLst/>
                        </a:rPr>
                        <a:t>89,35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31" marR="4631" marT="4631" marB="0" anchor="b"/>
                </a:tc>
                <a:extLst>
                  <a:ext uri="{0D108BD9-81ED-4DB2-BD59-A6C34878D82A}">
                    <a16:rowId xmlns:a16="http://schemas.microsoft.com/office/drawing/2014/main" val="1698662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524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92B3195-6CDF-4372-B6B6-9E19827AEAA4}"/>
              </a:ext>
            </a:extLst>
          </p:cNvPr>
          <p:cNvSpPr/>
          <p:nvPr/>
        </p:nvSpPr>
        <p:spPr>
          <a:xfrm>
            <a:off x="0" y="0"/>
            <a:ext cx="299258" cy="6858000"/>
          </a:xfrm>
          <a:prstGeom prst="rect">
            <a:avLst/>
          </a:prstGeom>
          <a:pattFill prst="divot">
            <a:fgClr>
              <a:schemeClr val="accent1">
                <a:lumMod val="20000"/>
                <a:lumOff val="80000"/>
              </a:schemeClr>
            </a:fgClr>
            <a:bgClr>
              <a:schemeClr val="accent1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50B624C-DB86-4728-9AA7-41F3C94897B5}"/>
              </a:ext>
            </a:extLst>
          </p:cNvPr>
          <p:cNvSpPr txBox="1">
            <a:spLocks/>
          </p:cNvSpPr>
          <p:nvPr/>
        </p:nvSpPr>
        <p:spPr bwMode="auto">
          <a:xfrm>
            <a:off x="449363" y="157113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FF9300"/>
                </a:solidFill>
                <a:latin typeface="Avenir Book" panose="02000503020000020003" pitchFamily="2" charset="0"/>
              </a:rPr>
              <a:t>Awards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F796DA1-EACC-4F46-8A3F-5C7A0A36A5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363" y="6014328"/>
            <a:ext cx="5021924" cy="686559"/>
          </a:xfrm>
          <a:prstGeom prst="rect">
            <a:avLst/>
          </a:prstGeom>
        </p:spPr>
      </p:pic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3D15130F-D890-43C2-BE27-EEEBD10A39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465447"/>
              </p:ext>
            </p:extLst>
          </p:nvPr>
        </p:nvGraphicFramePr>
        <p:xfrm>
          <a:off x="449363" y="1151936"/>
          <a:ext cx="11492265" cy="4855040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006621">
                  <a:extLst>
                    <a:ext uri="{9D8B030D-6E8A-4147-A177-3AD203B41FA5}">
                      <a16:colId xmlns:a16="http://schemas.microsoft.com/office/drawing/2014/main" val="2349364993"/>
                    </a:ext>
                  </a:extLst>
                </a:gridCol>
                <a:gridCol w="320289">
                  <a:extLst>
                    <a:ext uri="{9D8B030D-6E8A-4147-A177-3AD203B41FA5}">
                      <a16:colId xmlns:a16="http://schemas.microsoft.com/office/drawing/2014/main" val="3699787765"/>
                    </a:ext>
                  </a:extLst>
                </a:gridCol>
                <a:gridCol w="1067629">
                  <a:extLst>
                    <a:ext uri="{9D8B030D-6E8A-4147-A177-3AD203B41FA5}">
                      <a16:colId xmlns:a16="http://schemas.microsoft.com/office/drawing/2014/main" val="1079475818"/>
                    </a:ext>
                  </a:extLst>
                </a:gridCol>
                <a:gridCol w="781041">
                  <a:extLst>
                    <a:ext uri="{9D8B030D-6E8A-4147-A177-3AD203B41FA5}">
                      <a16:colId xmlns:a16="http://schemas.microsoft.com/office/drawing/2014/main" val="1425854190"/>
                    </a:ext>
                  </a:extLst>
                </a:gridCol>
                <a:gridCol w="500114">
                  <a:extLst>
                    <a:ext uri="{9D8B030D-6E8A-4147-A177-3AD203B41FA5}">
                      <a16:colId xmlns:a16="http://schemas.microsoft.com/office/drawing/2014/main" val="2078921296"/>
                    </a:ext>
                  </a:extLst>
                </a:gridCol>
                <a:gridCol w="472807">
                  <a:extLst>
                    <a:ext uri="{9D8B030D-6E8A-4147-A177-3AD203B41FA5}">
                      <a16:colId xmlns:a16="http://schemas.microsoft.com/office/drawing/2014/main" val="2086031869"/>
                    </a:ext>
                  </a:extLst>
                </a:gridCol>
                <a:gridCol w="610074">
                  <a:extLst>
                    <a:ext uri="{9D8B030D-6E8A-4147-A177-3AD203B41FA5}">
                      <a16:colId xmlns:a16="http://schemas.microsoft.com/office/drawing/2014/main" val="4048540061"/>
                    </a:ext>
                  </a:extLst>
                </a:gridCol>
                <a:gridCol w="472807">
                  <a:extLst>
                    <a:ext uri="{9D8B030D-6E8A-4147-A177-3AD203B41FA5}">
                      <a16:colId xmlns:a16="http://schemas.microsoft.com/office/drawing/2014/main" val="3485446088"/>
                    </a:ext>
                  </a:extLst>
                </a:gridCol>
                <a:gridCol w="579571">
                  <a:extLst>
                    <a:ext uri="{9D8B030D-6E8A-4147-A177-3AD203B41FA5}">
                      <a16:colId xmlns:a16="http://schemas.microsoft.com/office/drawing/2014/main" val="1770365721"/>
                    </a:ext>
                  </a:extLst>
                </a:gridCol>
                <a:gridCol w="533815">
                  <a:extLst>
                    <a:ext uri="{9D8B030D-6E8A-4147-A177-3AD203B41FA5}">
                      <a16:colId xmlns:a16="http://schemas.microsoft.com/office/drawing/2014/main" val="1773267155"/>
                    </a:ext>
                  </a:extLst>
                </a:gridCol>
                <a:gridCol w="610074">
                  <a:extLst>
                    <a:ext uri="{9D8B030D-6E8A-4147-A177-3AD203B41FA5}">
                      <a16:colId xmlns:a16="http://schemas.microsoft.com/office/drawing/2014/main" val="4018421861"/>
                    </a:ext>
                  </a:extLst>
                </a:gridCol>
                <a:gridCol w="610074">
                  <a:extLst>
                    <a:ext uri="{9D8B030D-6E8A-4147-A177-3AD203B41FA5}">
                      <a16:colId xmlns:a16="http://schemas.microsoft.com/office/drawing/2014/main" val="1821076996"/>
                    </a:ext>
                  </a:extLst>
                </a:gridCol>
                <a:gridCol w="632951">
                  <a:extLst>
                    <a:ext uri="{9D8B030D-6E8A-4147-A177-3AD203B41FA5}">
                      <a16:colId xmlns:a16="http://schemas.microsoft.com/office/drawing/2014/main" val="3319240316"/>
                    </a:ext>
                  </a:extLst>
                </a:gridCol>
                <a:gridCol w="472807">
                  <a:extLst>
                    <a:ext uri="{9D8B030D-6E8A-4147-A177-3AD203B41FA5}">
                      <a16:colId xmlns:a16="http://schemas.microsoft.com/office/drawing/2014/main" val="3414205388"/>
                    </a:ext>
                  </a:extLst>
                </a:gridCol>
                <a:gridCol w="625326">
                  <a:extLst>
                    <a:ext uri="{9D8B030D-6E8A-4147-A177-3AD203B41FA5}">
                      <a16:colId xmlns:a16="http://schemas.microsoft.com/office/drawing/2014/main" val="1895695794"/>
                    </a:ext>
                  </a:extLst>
                </a:gridCol>
                <a:gridCol w="449929">
                  <a:extLst>
                    <a:ext uri="{9D8B030D-6E8A-4147-A177-3AD203B41FA5}">
                      <a16:colId xmlns:a16="http://schemas.microsoft.com/office/drawing/2014/main" val="659164700"/>
                    </a:ext>
                  </a:extLst>
                </a:gridCol>
                <a:gridCol w="625326">
                  <a:extLst>
                    <a:ext uri="{9D8B030D-6E8A-4147-A177-3AD203B41FA5}">
                      <a16:colId xmlns:a16="http://schemas.microsoft.com/office/drawing/2014/main" val="3988086257"/>
                    </a:ext>
                  </a:extLst>
                </a:gridCol>
                <a:gridCol w="648203">
                  <a:extLst>
                    <a:ext uri="{9D8B030D-6E8A-4147-A177-3AD203B41FA5}">
                      <a16:colId xmlns:a16="http://schemas.microsoft.com/office/drawing/2014/main" val="332518395"/>
                    </a:ext>
                  </a:extLst>
                </a:gridCol>
                <a:gridCol w="472807">
                  <a:extLst>
                    <a:ext uri="{9D8B030D-6E8A-4147-A177-3AD203B41FA5}">
                      <a16:colId xmlns:a16="http://schemas.microsoft.com/office/drawing/2014/main" val="4155607709"/>
                    </a:ext>
                  </a:extLst>
                </a:gridCol>
              </a:tblGrid>
              <a:tr h="485504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 dirty="0">
                          <a:effectLst/>
                        </a:rPr>
                        <a:t>Guinée-Bissau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11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de Bissau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1 768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1771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88,575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extLst>
                  <a:ext uri="{0D108BD9-81ED-4DB2-BD59-A6C34878D82A}">
                    <a16:rowId xmlns:a16="http://schemas.microsoft.com/office/drawing/2014/main" val="144935437"/>
                  </a:ext>
                </a:extLst>
              </a:tr>
              <a:tr h="485504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Sénégal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12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 dirty="0">
                          <a:effectLst/>
                        </a:rPr>
                        <a:t>RC. Dakar Soleil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19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1581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1544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80,125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extLst>
                  <a:ext uri="{0D108BD9-81ED-4DB2-BD59-A6C34878D82A}">
                    <a16:rowId xmlns:a16="http://schemas.microsoft.com/office/drawing/2014/main" val="4082960094"/>
                  </a:ext>
                </a:extLst>
              </a:tr>
              <a:tr h="485504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 dirty="0">
                          <a:effectLst/>
                        </a:rPr>
                        <a:t>Mali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13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Bamako Avenir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87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1291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1199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72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76,075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extLst>
                  <a:ext uri="{0D108BD9-81ED-4DB2-BD59-A6C34878D82A}">
                    <a16:rowId xmlns:a16="http://schemas.microsoft.com/office/drawing/2014/main" val="294740266"/>
                  </a:ext>
                </a:extLst>
              </a:tr>
              <a:tr h="485504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Sénégal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14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Dakar Millénium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21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1308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1308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110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70,9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extLst>
                  <a:ext uri="{0D108BD9-81ED-4DB2-BD59-A6C34878D82A}">
                    <a16:rowId xmlns:a16="http://schemas.microsoft.com/office/drawing/2014/main" val="4080704832"/>
                  </a:ext>
                </a:extLst>
              </a:tr>
              <a:tr h="485504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Cap-Vert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Maria Pia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86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1127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1 072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39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13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65,075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extLst>
                  <a:ext uri="{0D108BD9-81ED-4DB2-BD59-A6C34878D82A}">
                    <a16:rowId xmlns:a16="http://schemas.microsoft.com/office/drawing/2014/main" val="3282028647"/>
                  </a:ext>
                </a:extLst>
              </a:tr>
              <a:tr h="485504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Burkina-Faso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16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R.C Ouagadougou Millenium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1112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1 103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55,475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extLst>
                  <a:ext uri="{0D108BD9-81ED-4DB2-BD59-A6C34878D82A}">
                    <a16:rowId xmlns:a16="http://schemas.microsoft.com/office/drawing/2014/main" val="4105523447"/>
                  </a:ext>
                </a:extLst>
              </a:tr>
              <a:tr h="485504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Côte d'Ivoire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17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Elixir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56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946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910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52,1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extLst>
                  <a:ext uri="{0D108BD9-81ED-4DB2-BD59-A6C34878D82A}">
                    <a16:rowId xmlns:a16="http://schemas.microsoft.com/office/drawing/2014/main" val="1472429921"/>
                  </a:ext>
                </a:extLst>
              </a:tr>
              <a:tr h="485504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Mali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18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R.C Bamako Titibougou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3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1001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991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50,2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extLst>
                  <a:ext uri="{0D108BD9-81ED-4DB2-BD59-A6C34878D82A}">
                    <a16:rowId xmlns:a16="http://schemas.microsoft.com/office/drawing/2014/main" val="3120863838"/>
                  </a:ext>
                </a:extLst>
              </a:tr>
              <a:tr h="485504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Burkina-Faso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19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Banfora Cascades 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3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993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979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49,7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extLst>
                  <a:ext uri="{0D108BD9-81ED-4DB2-BD59-A6C34878D82A}">
                    <a16:rowId xmlns:a16="http://schemas.microsoft.com/office/drawing/2014/main" val="1503626175"/>
                  </a:ext>
                </a:extLst>
              </a:tr>
              <a:tr h="485504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Côte d'Ivoire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Abidjan Riviera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9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915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866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 dirty="0">
                          <a:effectLst/>
                        </a:rPr>
                        <a:t>45,575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extLst>
                  <a:ext uri="{0D108BD9-81ED-4DB2-BD59-A6C34878D82A}">
                    <a16:rowId xmlns:a16="http://schemas.microsoft.com/office/drawing/2014/main" val="2134637986"/>
                  </a:ext>
                </a:extLst>
              </a:tr>
            </a:tbl>
          </a:graphicData>
        </a:graphic>
      </p:graphicFrame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CB3F5466-98E6-4270-B4E7-1FB7B770B9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640651"/>
              </p:ext>
            </p:extLst>
          </p:nvPr>
        </p:nvGraphicFramePr>
        <p:xfrm>
          <a:off x="449363" y="591294"/>
          <a:ext cx="11492266" cy="757522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010835">
                  <a:extLst>
                    <a:ext uri="{9D8B030D-6E8A-4147-A177-3AD203B41FA5}">
                      <a16:colId xmlns:a16="http://schemas.microsoft.com/office/drawing/2014/main" val="3534810058"/>
                    </a:ext>
                  </a:extLst>
                </a:gridCol>
                <a:gridCol w="321630">
                  <a:extLst>
                    <a:ext uri="{9D8B030D-6E8A-4147-A177-3AD203B41FA5}">
                      <a16:colId xmlns:a16="http://schemas.microsoft.com/office/drawing/2014/main" val="4039158507"/>
                    </a:ext>
                  </a:extLst>
                </a:gridCol>
                <a:gridCol w="1072099">
                  <a:extLst>
                    <a:ext uri="{9D8B030D-6E8A-4147-A177-3AD203B41FA5}">
                      <a16:colId xmlns:a16="http://schemas.microsoft.com/office/drawing/2014/main" val="2273282171"/>
                    </a:ext>
                  </a:extLst>
                </a:gridCol>
                <a:gridCol w="842363">
                  <a:extLst>
                    <a:ext uri="{9D8B030D-6E8A-4147-A177-3AD203B41FA5}">
                      <a16:colId xmlns:a16="http://schemas.microsoft.com/office/drawing/2014/main" val="2101592839"/>
                    </a:ext>
                  </a:extLst>
                </a:gridCol>
                <a:gridCol w="444156">
                  <a:extLst>
                    <a:ext uri="{9D8B030D-6E8A-4147-A177-3AD203B41FA5}">
                      <a16:colId xmlns:a16="http://schemas.microsoft.com/office/drawing/2014/main" val="1340229204"/>
                    </a:ext>
                  </a:extLst>
                </a:gridCol>
                <a:gridCol w="426673">
                  <a:extLst>
                    <a:ext uri="{9D8B030D-6E8A-4147-A177-3AD203B41FA5}">
                      <a16:colId xmlns:a16="http://schemas.microsoft.com/office/drawing/2014/main" val="1884989859"/>
                    </a:ext>
                  </a:extLst>
                </a:gridCol>
                <a:gridCol w="612628">
                  <a:extLst>
                    <a:ext uri="{9D8B030D-6E8A-4147-A177-3AD203B41FA5}">
                      <a16:colId xmlns:a16="http://schemas.microsoft.com/office/drawing/2014/main" val="2497871649"/>
                    </a:ext>
                  </a:extLst>
                </a:gridCol>
                <a:gridCol w="474787">
                  <a:extLst>
                    <a:ext uri="{9D8B030D-6E8A-4147-A177-3AD203B41FA5}">
                      <a16:colId xmlns:a16="http://schemas.microsoft.com/office/drawing/2014/main" val="689682993"/>
                    </a:ext>
                  </a:extLst>
                </a:gridCol>
                <a:gridCol w="581997">
                  <a:extLst>
                    <a:ext uri="{9D8B030D-6E8A-4147-A177-3AD203B41FA5}">
                      <a16:colId xmlns:a16="http://schemas.microsoft.com/office/drawing/2014/main" val="1129101943"/>
                    </a:ext>
                  </a:extLst>
                </a:gridCol>
                <a:gridCol w="536050">
                  <a:extLst>
                    <a:ext uri="{9D8B030D-6E8A-4147-A177-3AD203B41FA5}">
                      <a16:colId xmlns:a16="http://schemas.microsoft.com/office/drawing/2014/main" val="2673093157"/>
                    </a:ext>
                  </a:extLst>
                </a:gridCol>
                <a:gridCol w="612628">
                  <a:extLst>
                    <a:ext uri="{9D8B030D-6E8A-4147-A177-3AD203B41FA5}">
                      <a16:colId xmlns:a16="http://schemas.microsoft.com/office/drawing/2014/main" val="245498974"/>
                    </a:ext>
                  </a:extLst>
                </a:gridCol>
                <a:gridCol w="612628">
                  <a:extLst>
                    <a:ext uri="{9D8B030D-6E8A-4147-A177-3AD203B41FA5}">
                      <a16:colId xmlns:a16="http://schemas.microsoft.com/office/drawing/2014/main" val="173269304"/>
                    </a:ext>
                  </a:extLst>
                </a:gridCol>
                <a:gridCol w="635600">
                  <a:extLst>
                    <a:ext uri="{9D8B030D-6E8A-4147-A177-3AD203B41FA5}">
                      <a16:colId xmlns:a16="http://schemas.microsoft.com/office/drawing/2014/main" val="2378858655"/>
                    </a:ext>
                  </a:extLst>
                </a:gridCol>
                <a:gridCol w="483919">
                  <a:extLst>
                    <a:ext uri="{9D8B030D-6E8A-4147-A177-3AD203B41FA5}">
                      <a16:colId xmlns:a16="http://schemas.microsoft.com/office/drawing/2014/main" val="2138185571"/>
                    </a:ext>
                  </a:extLst>
                </a:gridCol>
                <a:gridCol w="618811">
                  <a:extLst>
                    <a:ext uri="{9D8B030D-6E8A-4147-A177-3AD203B41FA5}">
                      <a16:colId xmlns:a16="http://schemas.microsoft.com/office/drawing/2014/main" val="2782143677"/>
                    </a:ext>
                  </a:extLst>
                </a:gridCol>
                <a:gridCol w="451813">
                  <a:extLst>
                    <a:ext uri="{9D8B030D-6E8A-4147-A177-3AD203B41FA5}">
                      <a16:colId xmlns:a16="http://schemas.microsoft.com/office/drawing/2014/main" val="1980488463"/>
                    </a:ext>
                  </a:extLst>
                </a:gridCol>
                <a:gridCol w="627944">
                  <a:extLst>
                    <a:ext uri="{9D8B030D-6E8A-4147-A177-3AD203B41FA5}">
                      <a16:colId xmlns:a16="http://schemas.microsoft.com/office/drawing/2014/main" val="3722754303"/>
                    </a:ext>
                  </a:extLst>
                </a:gridCol>
                <a:gridCol w="650918">
                  <a:extLst>
                    <a:ext uri="{9D8B030D-6E8A-4147-A177-3AD203B41FA5}">
                      <a16:colId xmlns:a16="http://schemas.microsoft.com/office/drawing/2014/main" val="2576006573"/>
                    </a:ext>
                  </a:extLst>
                </a:gridCol>
                <a:gridCol w="474787">
                  <a:extLst>
                    <a:ext uri="{9D8B030D-6E8A-4147-A177-3AD203B41FA5}">
                      <a16:colId xmlns:a16="http://schemas.microsoft.com/office/drawing/2014/main" val="2705920547"/>
                    </a:ext>
                  </a:extLst>
                </a:gridCol>
              </a:tblGrid>
              <a:tr h="757522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PAYS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RANG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CLUB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PUBLICATIONS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ABONNES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MENTIONS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 UN COMPTE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TWEETER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FOLLOWERS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FOLLOWING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A UN COMPTE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PUBLICATIONS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ABONNES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I" sz="700" u="none" strike="noStrike" dirty="0">
                          <a:effectLst/>
                        </a:rPr>
                        <a:t>MENTIONS</a:t>
                      </a:r>
                      <a:endParaRPr lang="fr-FR" sz="7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A UN COMPTE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ABONNE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PUBLICATIONS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 UN SITE WEB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NOTE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extLst>
                  <a:ext uri="{0D108BD9-81ED-4DB2-BD59-A6C34878D82A}">
                    <a16:rowId xmlns:a16="http://schemas.microsoft.com/office/drawing/2014/main" val="2932860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16718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66AEAA9-3E0E-45D1-BB8B-1AED5FF4C314}"/>
              </a:ext>
            </a:extLst>
          </p:cNvPr>
          <p:cNvSpPr/>
          <p:nvPr/>
        </p:nvSpPr>
        <p:spPr>
          <a:xfrm>
            <a:off x="0" y="0"/>
            <a:ext cx="299258" cy="6858000"/>
          </a:xfrm>
          <a:prstGeom prst="rect">
            <a:avLst/>
          </a:prstGeom>
          <a:pattFill prst="divot">
            <a:fgClr>
              <a:schemeClr val="accent1">
                <a:lumMod val="20000"/>
                <a:lumOff val="80000"/>
              </a:schemeClr>
            </a:fgClr>
            <a:bgClr>
              <a:schemeClr val="accent1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41B6A72-291F-44C5-9973-68C81D91BBB7}"/>
              </a:ext>
            </a:extLst>
          </p:cNvPr>
          <p:cNvSpPr txBox="1">
            <a:spLocks/>
          </p:cNvSpPr>
          <p:nvPr/>
        </p:nvSpPr>
        <p:spPr bwMode="auto">
          <a:xfrm>
            <a:off x="449363" y="157113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FF9300"/>
                </a:solidFill>
                <a:latin typeface="Avenir Book" panose="02000503020000020003" pitchFamily="2" charset="0"/>
              </a:rPr>
              <a:t>Awards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2055034F-FAF7-4839-BE3C-4AC4160960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363" y="6014328"/>
            <a:ext cx="5021924" cy="686559"/>
          </a:xfrm>
          <a:prstGeom prst="rect">
            <a:avLst/>
          </a:prstGeom>
        </p:spPr>
      </p:pic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DC8905B2-7CFE-4B94-9999-09FEC1F1B3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7148927"/>
              </p:ext>
            </p:extLst>
          </p:nvPr>
        </p:nvGraphicFramePr>
        <p:xfrm>
          <a:off x="449363" y="1362905"/>
          <a:ext cx="11585558" cy="4359240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014793">
                  <a:extLst>
                    <a:ext uri="{9D8B030D-6E8A-4147-A177-3AD203B41FA5}">
                      <a16:colId xmlns:a16="http://schemas.microsoft.com/office/drawing/2014/main" val="2541997393"/>
                    </a:ext>
                  </a:extLst>
                </a:gridCol>
                <a:gridCol w="322889">
                  <a:extLst>
                    <a:ext uri="{9D8B030D-6E8A-4147-A177-3AD203B41FA5}">
                      <a16:colId xmlns:a16="http://schemas.microsoft.com/office/drawing/2014/main" val="168572273"/>
                    </a:ext>
                  </a:extLst>
                </a:gridCol>
                <a:gridCol w="1076295">
                  <a:extLst>
                    <a:ext uri="{9D8B030D-6E8A-4147-A177-3AD203B41FA5}">
                      <a16:colId xmlns:a16="http://schemas.microsoft.com/office/drawing/2014/main" val="4042834680"/>
                    </a:ext>
                  </a:extLst>
                </a:gridCol>
                <a:gridCol w="845661">
                  <a:extLst>
                    <a:ext uri="{9D8B030D-6E8A-4147-A177-3AD203B41FA5}">
                      <a16:colId xmlns:a16="http://schemas.microsoft.com/office/drawing/2014/main" val="1087925742"/>
                    </a:ext>
                  </a:extLst>
                </a:gridCol>
                <a:gridCol w="445895">
                  <a:extLst>
                    <a:ext uri="{9D8B030D-6E8A-4147-A177-3AD203B41FA5}">
                      <a16:colId xmlns:a16="http://schemas.microsoft.com/office/drawing/2014/main" val="2864513616"/>
                    </a:ext>
                  </a:extLst>
                </a:gridCol>
                <a:gridCol w="476645">
                  <a:extLst>
                    <a:ext uri="{9D8B030D-6E8A-4147-A177-3AD203B41FA5}">
                      <a16:colId xmlns:a16="http://schemas.microsoft.com/office/drawing/2014/main" val="2509679004"/>
                    </a:ext>
                  </a:extLst>
                </a:gridCol>
                <a:gridCol w="615026">
                  <a:extLst>
                    <a:ext uri="{9D8B030D-6E8A-4147-A177-3AD203B41FA5}">
                      <a16:colId xmlns:a16="http://schemas.microsoft.com/office/drawing/2014/main" val="1418702573"/>
                    </a:ext>
                  </a:extLst>
                </a:gridCol>
                <a:gridCol w="476645">
                  <a:extLst>
                    <a:ext uri="{9D8B030D-6E8A-4147-A177-3AD203B41FA5}">
                      <a16:colId xmlns:a16="http://schemas.microsoft.com/office/drawing/2014/main" val="2378425814"/>
                    </a:ext>
                  </a:extLst>
                </a:gridCol>
                <a:gridCol w="584275">
                  <a:extLst>
                    <a:ext uri="{9D8B030D-6E8A-4147-A177-3AD203B41FA5}">
                      <a16:colId xmlns:a16="http://schemas.microsoft.com/office/drawing/2014/main" val="468915621"/>
                    </a:ext>
                  </a:extLst>
                </a:gridCol>
                <a:gridCol w="538149">
                  <a:extLst>
                    <a:ext uri="{9D8B030D-6E8A-4147-A177-3AD203B41FA5}">
                      <a16:colId xmlns:a16="http://schemas.microsoft.com/office/drawing/2014/main" val="3212567602"/>
                    </a:ext>
                  </a:extLst>
                </a:gridCol>
                <a:gridCol w="615026">
                  <a:extLst>
                    <a:ext uri="{9D8B030D-6E8A-4147-A177-3AD203B41FA5}">
                      <a16:colId xmlns:a16="http://schemas.microsoft.com/office/drawing/2014/main" val="3697746964"/>
                    </a:ext>
                  </a:extLst>
                </a:gridCol>
                <a:gridCol w="615026">
                  <a:extLst>
                    <a:ext uri="{9D8B030D-6E8A-4147-A177-3AD203B41FA5}">
                      <a16:colId xmlns:a16="http://schemas.microsoft.com/office/drawing/2014/main" val="1378694004"/>
                    </a:ext>
                  </a:extLst>
                </a:gridCol>
                <a:gridCol w="638089">
                  <a:extLst>
                    <a:ext uri="{9D8B030D-6E8A-4147-A177-3AD203B41FA5}">
                      <a16:colId xmlns:a16="http://schemas.microsoft.com/office/drawing/2014/main" val="829001543"/>
                    </a:ext>
                  </a:extLst>
                </a:gridCol>
                <a:gridCol w="476645">
                  <a:extLst>
                    <a:ext uri="{9D8B030D-6E8A-4147-A177-3AD203B41FA5}">
                      <a16:colId xmlns:a16="http://schemas.microsoft.com/office/drawing/2014/main" val="384947385"/>
                    </a:ext>
                  </a:extLst>
                </a:gridCol>
                <a:gridCol w="630403">
                  <a:extLst>
                    <a:ext uri="{9D8B030D-6E8A-4147-A177-3AD203B41FA5}">
                      <a16:colId xmlns:a16="http://schemas.microsoft.com/office/drawing/2014/main" val="1840619135"/>
                    </a:ext>
                  </a:extLst>
                </a:gridCol>
                <a:gridCol w="453582">
                  <a:extLst>
                    <a:ext uri="{9D8B030D-6E8A-4147-A177-3AD203B41FA5}">
                      <a16:colId xmlns:a16="http://schemas.microsoft.com/office/drawing/2014/main" val="4032178466"/>
                    </a:ext>
                  </a:extLst>
                </a:gridCol>
                <a:gridCol w="630403">
                  <a:extLst>
                    <a:ext uri="{9D8B030D-6E8A-4147-A177-3AD203B41FA5}">
                      <a16:colId xmlns:a16="http://schemas.microsoft.com/office/drawing/2014/main" val="2220856456"/>
                    </a:ext>
                  </a:extLst>
                </a:gridCol>
                <a:gridCol w="653466">
                  <a:extLst>
                    <a:ext uri="{9D8B030D-6E8A-4147-A177-3AD203B41FA5}">
                      <a16:colId xmlns:a16="http://schemas.microsoft.com/office/drawing/2014/main" val="3054637417"/>
                    </a:ext>
                  </a:extLst>
                </a:gridCol>
                <a:gridCol w="476645">
                  <a:extLst>
                    <a:ext uri="{9D8B030D-6E8A-4147-A177-3AD203B41FA5}">
                      <a16:colId xmlns:a16="http://schemas.microsoft.com/office/drawing/2014/main" val="74690670"/>
                    </a:ext>
                  </a:extLst>
                </a:gridCol>
              </a:tblGrid>
              <a:tr h="435924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Sénégal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31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Dakar Alizés 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693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670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NON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34,875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extLst>
                  <a:ext uri="{0D108BD9-81ED-4DB2-BD59-A6C34878D82A}">
                    <a16:rowId xmlns:a16="http://schemas.microsoft.com/office/drawing/2014/main" val="2162965669"/>
                  </a:ext>
                </a:extLst>
              </a:tr>
              <a:tr h="435924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Côte d'Ivoire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R.C Man Cascades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679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657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33,7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extLst>
                  <a:ext uri="{0D108BD9-81ED-4DB2-BD59-A6C34878D82A}">
                    <a16:rowId xmlns:a16="http://schemas.microsoft.com/office/drawing/2014/main" val="2842448448"/>
                  </a:ext>
                </a:extLst>
              </a:tr>
              <a:tr h="435924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Mali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33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Bamako YELEN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54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533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490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31,075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extLst>
                  <a:ext uri="{0D108BD9-81ED-4DB2-BD59-A6C34878D82A}">
                    <a16:rowId xmlns:a16="http://schemas.microsoft.com/office/drawing/2014/main" val="2933633910"/>
                  </a:ext>
                </a:extLst>
              </a:tr>
              <a:tr h="435924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Sénégal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34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Saint-Louis La Ravine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51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493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481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29,55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extLst>
                  <a:ext uri="{0D108BD9-81ED-4DB2-BD59-A6C34878D82A}">
                    <a16:rowId xmlns:a16="http://schemas.microsoft.com/office/drawing/2014/main" val="2262034003"/>
                  </a:ext>
                </a:extLst>
              </a:tr>
              <a:tr h="435924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Mali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Bamako Koulouba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558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544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28,9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extLst>
                  <a:ext uri="{0D108BD9-81ED-4DB2-BD59-A6C34878D82A}">
                    <a16:rowId xmlns:a16="http://schemas.microsoft.com/office/drawing/2014/main" val="1930918033"/>
                  </a:ext>
                </a:extLst>
              </a:tr>
              <a:tr h="435924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Burkina-Faso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36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R.C Ouagadougou Synergie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17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558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544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29,35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extLst>
                  <a:ext uri="{0D108BD9-81ED-4DB2-BD59-A6C34878D82A}">
                    <a16:rowId xmlns:a16="http://schemas.microsoft.com/office/drawing/2014/main" val="2602197657"/>
                  </a:ext>
                </a:extLst>
              </a:tr>
              <a:tr h="435924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Côte d'Ivoire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37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R.C Bingerville Paris-Village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592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545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28,725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extLst>
                  <a:ext uri="{0D108BD9-81ED-4DB2-BD59-A6C34878D82A}">
                    <a16:rowId xmlns:a16="http://schemas.microsoft.com/office/drawing/2014/main" val="390355556"/>
                  </a:ext>
                </a:extLst>
              </a:tr>
              <a:tr h="435924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Côte d'Ivoire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38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San Pedro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576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567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28,675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extLst>
                  <a:ext uri="{0D108BD9-81ED-4DB2-BD59-A6C34878D82A}">
                    <a16:rowId xmlns:a16="http://schemas.microsoft.com/office/drawing/2014/main" val="2475444622"/>
                  </a:ext>
                </a:extLst>
              </a:tr>
              <a:tr h="435924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Mali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39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Bamako Kanu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562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540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28,65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extLst>
                  <a:ext uri="{0D108BD9-81ED-4DB2-BD59-A6C34878D82A}">
                    <a16:rowId xmlns:a16="http://schemas.microsoft.com/office/drawing/2014/main" val="3416402099"/>
                  </a:ext>
                </a:extLst>
              </a:tr>
              <a:tr h="435924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Côte d'Ivoire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40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R.C Abidjan Lagunes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49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481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462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 dirty="0">
                          <a:effectLst/>
                        </a:rPr>
                        <a:t>28,575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extLst>
                  <a:ext uri="{0D108BD9-81ED-4DB2-BD59-A6C34878D82A}">
                    <a16:rowId xmlns:a16="http://schemas.microsoft.com/office/drawing/2014/main" val="2650488120"/>
                  </a:ext>
                </a:extLst>
              </a:tr>
            </a:tbl>
          </a:graphicData>
        </a:graphic>
      </p:graphicFrame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282EBC80-12A3-4A42-89F0-34FA95E0AC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64739"/>
              </p:ext>
            </p:extLst>
          </p:nvPr>
        </p:nvGraphicFramePr>
        <p:xfrm>
          <a:off x="449364" y="757094"/>
          <a:ext cx="11585557" cy="757522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019040">
                  <a:extLst>
                    <a:ext uri="{9D8B030D-6E8A-4147-A177-3AD203B41FA5}">
                      <a16:colId xmlns:a16="http://schemas.microsoft.com/office/drawing/2014/main" val="3534810058"/>
                    </a:ext>
                  </a:extLst>
                </a:gridCol>
                <a:gridCol w="324241">
                  <a:extLst>
                    <a:ext uri="{9D8B030D-6E8A-4147-A177-3AD203B41FA5}">
                      <a16:colId xmlns:a16="http://schemas.microsoft.com/office/drawing/2014/main" val="4039158507"/>
                    </a:ext>
                  </a:extLst>
                </a:gridCol>
                <a:gridCol w="1080802">
                  <a:extLst>
                    <a:ext uri="{9D8B030D-6E8A-4147-A177-3AD203B41FA5}">
                      <a16:colId xmlns:a16="http://schemas.microsoft.com/office/drawing/2014/main" val="2273282171"/>
                    </a:ext>
                  </a:extLst>
                </a:gridCol>
                <a:gridCol w="849201">
                  <a:extLst>
                    <a:ext uri="{9D8B030D-6E8A-4147-A177-3AD203B41FA5}">
                      <a16:colId xmlns:a16="http://schemas.microsoft.com/office/drawing/2014/main" val="2101592839"/>
                    </a:ext>
                  </a:extLst>
                </a:gridCol>
                <a:gridCol w="447762">
                  <a:extLst>
                    <a:ext uri="{9D8B030D-6E8A-4147-A177-3AD203B41FA5}">
                      <a16:colId xmlns:a16="http://schemas.microsoft.com/office/drawing/2014/main" val="1340229204"/>
                    </a:ext>
                  </a:extLst>
                </a:gridCol>
                <a:gridCol w="430137">
                  <a:extLst>
                    <a:ext uri="{9D8B030D-6E8A-4147-A177-3AD203B41FA5}">
                      <a16:colId xmlns:a16="http://schemas.microsoft.com/office/drawing/2014/main" val="1884989859"/>
                    </a:ext>
                  </a:extLst>
                </a:gridCol>
                <a:gridCol w="617601">
                  <a:extLst>
                    <a:ext uri="{9D8B030D-6E8A-4147-A177-3AD203B41FA5}">
                      <a16:colId xmlns:a16="http://schemas.microsoft.com/office/drawing/2014/main" val="2497871649"/>
                    </a:ext>
                  </a:extLst>
                </a:gridCol>
                <a:gridCol w="478641">
                  <a:extLst>
                    <a:ext uri="{9D8B030D-6E8A-4147-A177-3AD203B41FA5}">
                      <a16:colId xmlns:a16="http://schemas.microsoft.com/office/drawing/2014/main" val="689682993"/>
                    </a:ext>
                  </a:extLst>
                </a:gridCol>
                <a:gridCol w="586721">
                  <a:extLst>
                    <a:ext uri="{9D8B030D-6E8A-4147-A177-3AD203B41FA5}">
                      <a16:colId xmlns:a16="http://schemas.microsoft.com/office/drawing/2014/main" val="1129101943"/>
                    </a:ext>
                  </a:extLst>
                </a:gridCol>
                <a:gridCol w="540401">
                  <a:extLst>
                    <a:ext uri="{9D8B030D-6E8A-4147-A177-3AD203B41FA5}">
                      <a16:colId xmlns:a16="http://schemas.microsoft.com/office/drawing/2014/main" val="2673093157"/>
                    </a:ext>
                  </a:extLst>
                </a:gridCol>
                <a:gridCol w="617601">
                  <a:extLst>
                    <a:ext uri="{9D8B030D-6E8A-4147-A177-3AD203B41FA5}">
                      <a16:colId xmlns:a16="http://schemas.microsoft.com/office/drawing/2014/main" val="245498974"/>
                    </a:ext>
                  </a:extLst>
                </a:gridCol>
                <a:gridCol w="617601">
                  <a:extLst>
                    <a:ext uri="{9D8B030D-6E8A-4147-A177-3AD203B41FA5}">
                      <a16:colId xmlns:a16="http://schemas.microsoft.com/office/drawing/2014/main" val="173269304"/>
                    </a:ext>
                  </a:extLst>
                </a:gridCol>
                <a:gridCol w="640760">
                  <a:extLst>
                    <a:ext uri="{9D8B030D-6E8A-4147-A177-3AD203B41FA5}">
                      <a16:colId xmlns:a16="http://schemas.microsoft.com/office/drawing/2014/main" val="2378858655"/>
                    </a:ext>
                  </a:extLst>
                </a:gridCol>
                <a:gridCol w="487847">
                  <a:extLst>
                    <a:ext uri="{9D8B030D-6E8A-4147-A177-3AD203B41FA5}">
                      <a16:colId xmlns:a16="http://schemas.microsoft.com/office/drawing/2014/main" val="2138185571"/>
                    </a:ext>
                  </a:extLst>
                </a:gridCol>
                <a:gridCol w="623835">
                  <a:extLst>
                    <a:ext uri="{9D8B030D-6E8A-4147-A177-3AD203B41FA5}">
                      <a16:colId xmlns:a16="http://schemas.microsoft.com/office/drawing/2014/main" val="2782143677"/>
                    </a:ext>
                  </a:extLst>
                </a:gridCol>
                <a:gridCol w="455481">
                  <a:extLst>
                    <a:ext uri="{9D8B030D-6E8A-4147-A177-3AD203B41FA5}">
                      <a16:colId xmlns:a16="http://schemas.microsoft.com/office/drawing/2014/main" val="1980488463"/>
                    </a:ext>
                  </a:extLst>
                </a:gridCol>
                <a:gridCol w="633042">
                  <a:extLst>
                    <a:ext uri="{9D8B030D-6E8A-4147-A177-3AD203B41FA5}">
                      <a16:colId xmlns:a16="http://schemas.microsoft.com/office/drawing/2014/main" val="3722754303"/>
                    </a:ext>
                  </a:extLst>
                </a:gridCol>
                <a:gridCol w="656202">
                  <a:extLst>
                    <a:ext uri="{9D8B030D-6E8A-4147-A177-3AD203B41FA5}">
                      <a16:colId xmlns:a16="http://schemas.microsoft.com/office/drawing/2014/main" val="2576006573"/>
                    </a:ext>
                  </a:extLst>
                </a:gridCol>
                <a:gridCol w="478641">
                  <a:extLst>
                    <a:ext uri="{9D8B030D-6E8A-4147-A177-3AD203B41FA5}">
                      <a16:colId xmlns:a16="http://schemas.microsoft.com/office/drawing/2014/main" val="2705920547"/>
                    </a:ext>
                  </a:extLst>
                </a:gridCol>
              </a:tblGrid>
              <a:tr h="757522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PAYS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RANG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CLUB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PUBLICATIONS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ABONNES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MENTIONS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 UN COMPTE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TWEETER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FOLLOWERS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FOLLOWING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A UN COMPTE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PUBLICATIONS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ABONNES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I" sz="700" u="none" strike="noStrike" dirty="0">
                          <a:effectLst/>
                        </a:rPr>
                        <a:t>MENTIONS</a:t>
                      </a:r>
                      <a:endParaRPr lang="fr-FR" sz="7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A UN COMPTE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ABONNE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PUBLICATIONS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 UN SITE WEB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NOTE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extLst>
                  <a:ext uri="{0D108BD9-81ED-4DB2-BD59-A6C34878D82A}">
                    <a16:rowId xmlns:a16="http://schemas.microsoft.com/office/drawing/2014/main" val="2932860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3003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E285771-563C-4365-8C9B-300FDB595283}"/>
              </a:ext>
            </a:extLst>
          </p:cNvPr>
          <p:cNvSpPr/>
          <p:nvPr/>
        </p:nvSpPr>
        <p:spPr>
          <a:xfrm>
            <a:off x="0" y="0"/>
            <a:ext cx="299258" cy="6858000"/>
          </a:xfrm>
          <a:prstGeom prst="rect">
            <a:avLst/>
          </a:prstGeom>
          <a:pattFill prst="divot">
            <a:fgClr>
              <a:schemeClr val="accent1">
                <a:lumMod val="20000"/>
                <a:lumOff val="80000"/>
              </a:schemeClr>
            </a:fgClr>
            <a:bgClr>
              <a:schemeClr val="accent1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F579BF9-6045-4146-8BEA-773F3CA45E4B}"/>
              </a:ext>
            </a:extLst>
          </p:cNvPr>
          <p:cNvSpPr txBox="1">
            <a:spLocks/>
          </p:cNvSpPr>
          <p:nvPr/>
        </p:nvSpPr>
        <p:spPr bwMode="auto">
          <a:xfrm>
            <a:off x="449363" y="157113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FF9300"/>
                </a:solidFill>
                <a:latin typeface="Avenir Book" panose="02000503020000020003" pitchFamily="2" charset="0"/>
              </a:rPr>
              <a:t>Awards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D5B4D83-3FDA-4BC0-B352-97F19410AB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363" y="6014328"/>
            <a:ext cx="5021924" cy="686559"/>
          </a:xfrm>
          <a:prstGeom prst="rect">
            <a:avLst/>
          </a:prstGeom>
        </p:spPr>
      </p:pic>
      <p:graphicFrame>
        <p:nvGraphicFramePr>
          <p:cNvPr id="7" name="Tableau 6">
            <a:extLst>
              <a:ext uri="{FF2B5EF4-FFF2-40B4-BE49-F238E27FC236}">
                <a16:creationId xmlns:a16="http://schemas.microsoft.com/office/drawing/2014/main" id="{5246EB12-E76C-4217-8B0D-B4C617883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694995"/>
              </p:ext>
            </p:extLst>
          </p:nvPr>
        </p:nvGraphicFramePr>
        <p:xfrm>
          <a:off x="449363" y="1334146"/>
          <a:ext cx="11556299" cy="4680180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012230">
                  <a:extLst>
                    <a:ext uri="{9D8B030D-6E8A-4147-A177-3AD203B41FA5}">
                      <a16:colId xmlns:a16="http://schemas.microsoft.com/office/drawing/2014/main" val="3522133440"/>
                    </a:ext>
                  </a:extLst>
                </a:gridCol>
                <a:gridCol w="322073">
                  <a:extLst>
                    <a:ext uri="{9D8B030D-6E8A-4147-A177-3AD203B41FA5}">
                      <a16:colId xmlns:a16="http://schemas.microsoft.com/office/drawing/2014/main" val="4161460145"/>
                    </a:ext>
                  </a:extLst>
                </a:gridCol>
                <a:gridCol w="1073578">
                  <a:extLst>
                    <a:ext uri="{9D8B030D-6E8A-4147-A177-3AD203B41FA5}">
                      <a16:colId xmlns:a16="http://schemas.microsoft.com/office/drawing/2014/main" val="4098252792"/>
                    </a:ext>
                  </a:extLst>
                </a:gridCol>
                <a:gridCol w="843525">
                  <a:extLst>
                    <a:ext uri="{9D8B030D-6E8A-4147-A177-3AD203B41FA5}">
                      <a16:colId xmlns:a16="http://schemas.microsoft.com/office/drawing/2014/main" val="1399159857"/>
                    </a:ext>
                  </a:extLst>
                </a:gridCol>
                <a:gridCol w="444768">
                  <a:extLst>
                    <a:ext uri="{9D8B030D-6E8A-4147-A177-3AD203B41FA5}">
                      <a16:colId xmlns:a16="http://schemas.microsoft.com/office/drawing/2014/main" val="1314400900"/>
                    </a:ext>
                  </a:extLst>
                </a:gridCol>
                <a:gridCol w="475442">
                  <a:extLst>
                    <a:ext uri="{9D8B030D-6E8A-4147-A177-3AD203B41FA5}">
                      <a16:colId xmlns:a16="http://schemas.microsoft.com/office/drawing/2014/main" val="3122179252"/>
                    </a:ext>
                  </a:extLst>
                </a:gridCol>
                <a:gridCol w="613473">
                  <a:extLst>
                    <a:ext uri="{9D8B030D-6E8A-4147-A177-3AD203B41FA5}">
                      <a16:colId xmlns:a16="http://schemas.microsoft.com/office/drawing/2014/main" val="2980729943"/>
                    </a:ext>
                  </a:extLst>
                </a:gridCol>
                <a:gridCol w="475442">
                  <a:extLst>
                    <a:ext uri="{9D8B030D-6E8A-4147-A177-3AD203B41FA5}">
                      <a16:colId xmlns:a16="http://schemas.microsoft.com/office/drawing/2014/main" val="2729763685"/>
                    </a:ext>
                  </a:extLst>
                </a:gridCol>
                <a:gridCol w="582800">
                  <a:extLst>
                    <a:ext uri="{9D8B030D-6E8A-4147-A177-3AD203B41FA5}">
                      <a16:colId xmlns:a16="http://schemas.microsoft.com/office/drawing/2014/main" val="3025533215"/>
                    </a:ext>
                  </a:extLst>
                </a:gridCol>
                <a:gridCol w="536789">
                  <a:extLst>
                    <a:ext uri="{9D8B030D-6E8A-4147-A177-3AD203B41FA5}">
                      <a16:colId xmlns:a16="http://schemas.microsoft.com/office/drawing/2014/main" val="322863541"/>
                    </a:ext>
                  </a:extLst>
                </a:gridCol>
                <a:gridCol w="613473">
                  <a:extLst>
                    <a:ext uri="{9D8B030D-6E8A-4147-A177-3AD203B41FA5}">
                      <a16:colId xmlns:a16="http://schemas.microsoft.com/office/drawing/2014/main" val="963757507"/>
                    </a:ext>
                  </a:extLst>
                </a:gridCol>
                <a:gridCol w="613473">
                  <a:extLst>
                    <a:ext uri="{9D8B030D-6E8A-4147-A177-3AD203B41FA5}">
                      <a16:colId xmlns:a16="http://schemas.microsoft.com/office/drawing/2014/main" val="4025830952"/>
                    </a:ext>
                  </a:extLst>
                </a:gridCol>
                <a:gridCol w="636478">
                  <a:extLst>
                    <a:ext uri="{9D8B030D-6E8A-4147-A177-3AD203B41FA5}">
                      <a16:colId xmlns:a16="http://schemas.microsoft.com/office/drawing/2014/main" val="185738137"/>
                    </a:ext>
                  </a:extLst>
                </a:gridCol>
                <a:gridCol w="475442">
                  <a:extLst>
                    <a:ext uri="{9D8B030D-6E8A-4147-A177-3AD203B41FA5}">
                      <a16:colId xmlns:a16="http://schemas.microsoft.com/office/drawing/2014/main" val="2026612456"/>
                    </a:ext>
                  </a:extLst>
                </a:gridCol>
                <a:gridCol w="628810">
                  <a:extLst>
                    <a:ext uri="{9D8B030D-6E8A-4147-A177-3AD203B41FA5}">
                      <a16:colId xmlns:a16="http://schemas.microsoft.com/office/drawing/2014/main" val="1766591093"/>
                    </a:ext>
                  </a:extLst>
                </a:gridCol>
                <a:gridCol w="452436">
                  <a:extLst>
                    <a:ext uri="{9D8B030D-6E8A-4147-A177-3AD203B41FA5}">
                      <a16:colId xmlns:a16="http://schemas.microsoft.com/office/drawing/2014/main" val="4235106622"/>
                    </a:ext>
                  </a:extLst>
                </a:gridCol>
                <a:gridCol w="628810">
                  <a:extLst>
                    <a:ext uri="{9D8B030D-6E8A-4147-A177-3AD203B41FA5}">
                      <a16:colId xmlns:a16="http://schemas.microsoft.com/office/drawing/2014/main" val="295974606"/>
                    </a:ext>
                  </a:extLst>
                </a:gridCol>
                <a:gridCol w="651815">
                  <a:extLst>
                    <a:ext uri="{9D8B030D-6E8A-4147-A177-3AD203B41FA5}">
                      <a16:colId xmlns:a16="http://schemas.microsoft.com/office/drawing/2014/main" val="3351128342"/>
                    </a:ext>
                  </a:extLst>
                </a:gridCol>
                <a:gridCol w="475442">
                  <a:extLst>
                    <a:ext uri="{9D8B030D-6E8A-4147-A177-3AD203B41FA5}">
                      <a16:colId xmlns:a16="http://schemas.microsoft.com/office/drawing/2014/main" val="3662904209"/>
                    </a:ext>
                  </a:extLst>
                </a:gridCol>
              </a:tblGrid>
              <a:tr h="468018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Guinée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21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Conakry Ratoma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876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866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45,65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extLst>
                  <a:ext uri="{0D108BD9-81ED-4DB2-BD59-A6C34878D82A}">
                    <a16:rowId xmlns:a16="http://schemas.microsoft.com/office/drawing/2014/main" val="1075595310"/>
                  </a:ext>
                </a:extLst>
              </a:tr>
              <a:tr h="468018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Côte d'Ivoire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R.C Abidjan Biétry 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842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786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66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9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44,425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extLst>
                  <a:ext uri="{0D108BD9-81ED-4DB2-BD59-A6C34878D82A}">
                    <a16:rowId xmlns:a16="http://schemas.microsoft.com/office/drawing/2014/main" val="3470408470"/>
                  </a:ext>
                </a:extLst>
              </a:tr>
              <a:tr h="468018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Mali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23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Bamako Djoliba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11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839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797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6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42,825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extLst>
                  <a:ext uri="{0D108BD9-81ED-4DB2-BD59-A6C34878D82A}">
                    <a16:rowId xmlns:a16="http://schemas.microsoft.com/office/drawing/2014/main" val="1532679651"/>
                  </a:ext>
                </a:extLst>
              </a:tr>
              <a:tr h="468018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Côte d'Ivoire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24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Club Yamoussoukro 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28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835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764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42,875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extLst>
                  <a:ext uri="{0D108BD9-81ED-4DB2-BD59-A6C34878D82A}">
                    <a16:rowId xmlns:a16="http://schemas.microsoft.com/office/drawing/2014/main" val="2724093330"/>
                  </a:ext>
                </a:extLst>
              </a:tr>
              <a:tr h="468018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Côte d'Ivoire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R.C Yamoussoukro Président 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835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820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41,475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extLst>
                  <a:ext uri="{0D108BD9-81ED-4DB2-BD59-A6C34878D82A}">
                    <a16:rowId xmlns:a16="http://schemas.microsoft.com/office/drawing/2014/main" val="1189605231"/>
                  </a:ext>
                </a:extLst>
              </a:tr>
              <a:tr h="468018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Sierra-Léonne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26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u="none" strike="noStrike">
                          <a:effectLst/>
                        </a:rPr>
                        <a:t>R.C of Freetown Sunset</a:t>
                      </a:r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797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781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39,6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extLst>
                  <a:ext uri="{0D108BD9-81ED-4DB2-BD59-A6C34878D82A}">
                    <a16:rowId xmlns:a16="http://schemas.microsoft.com/office/drawing/2014/main" val="2743012158"/>
                  </a:ext>
                </a:extLst>
              </a:tr>
              <a:tr h="468018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Côte d'Ivoire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27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Bingerville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781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770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38,975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extLst>
                  <a:ext uri="{0D108BD9-81ED-4DB2-BD59-A6C34878D82A}">
                    <a16:rowId xmlns:a16="http://schemas.microsoft.com/office/drawing/2014/main" val="148514749"/>
                  </a:ext>
                </a:extLst>
              </a:tr>
              <a:tr h="468018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Gambie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28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R.C of Fajara 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769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759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38,3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extLst>
                  <a:ext uri="{0D108BD9-81ED-4DB2-BD59-A6C34878D82A}">
                    <a16:rowId xmlns:a16="http://schemas.microsoft.com/office/drawing/2014/main" val="1421234187"/>
                  </a:ext>
                </a:extLst>
              </a:tr>
              <a:tr h="468018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Mali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29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Cayes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764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762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38,25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extLst>
                  <a:ext uri="{0D108BD9-81ED-4DB2-BD59-A6C34878D82A}">
                    <a16:rowId xmlns:a16="http://schemas.microsoft.com/office/drawing/2014/main" val="1473593348"/>
                  </a:ext>
                </a:extLst>
              </a:tr>
              <a:tr h="468018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Libéria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of Gbarnga 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752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750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 dirty="0">
                          <a:effectLst/>
                        </a:rPr>
                        <a:t>0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 dirty="0">
                          <a:effectLst/>
                        </a:rPr>
                        <a:t>37,65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1" marR="4601" marT="4601" marB="0" anchor="b"/>
                </a:tc>
                <a:extLst>
                  <a:ext uri="{0D108BD9-81ED-4DB2-BD59-A6C34878D82A}">
                    <a16:rowId xmlns:a16="http://schemas.microsoft.com/office/drawing/2014/main" val="302361421"/>
                  </a:ext>
                </a:extLst>
              </a:tr>
            </a:tbl>
          </a:graphicData>
        </a:graphic>
      </p:graphicFrame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902B3DAF-8EA2-4069-A00C-93CD818E1C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543161"/>
              </p:ext>
            </p:extLst>
          </p:nvPr>
        </p:nvGraphicFramePr>
        <p:xfrm>
          <a:off x="449363" y="653066"/>
          <a:ext cx="11556299" cy="757522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016467">
                  <a:extLst>
                    <a:ext uri="{9D8B030D-6E8A-4147-A177-3AD203B41FA5}">
                      <a16:colId xmlns:a16="http://schemas.microsoft.com/office/drawing/2014/main" val="3534810058"/>
                    </a:ext>
                  </a:extLst>
                </a:gridCol>
                <a:gridCol w="323422">
                  <a:extLst>
                    <a:ext uri="{9D8B030D-6E8A-4147-A177-3AD203B41FA5}">
                      <a16:colId xmlns:a16="http://schemas.microsoft.com/office/drawing/2014/main" val="4039158507"/>
                    </a:ext>
                  </a:extLst>
                </a:gridCol>
                <a:gridCol w="1078073">
                  <a:extLst>
                    <a:ext uri="{9D8B030D-6E8A-4147-A177-3AD203B41FA5}">
                      <a16:colId xmlns:a16="http://schemas.microsoft.com/office/drawing/2014/main" val="2273282171"/>
                    </a:ext>
                  </a:extLst>
                </a:gridCol>
                <a:gridCol w="847057">
                  <a:extLst>
                    <a:ext uri="{9D8B030D-6E8A-4147-A177-3AD203B41FA5}">
                      <a16:colId xmlns:a16="http://schemas.microsoft.com/office/drawing/2014/main" val="2101592839"/>
                    </a:ext>
                  </a:extLst>
                </a:gridCol>
                <a:gridCol w="446631">
                  <a:extLst>
                    <a:ext uri="{9D8B030D-6E8A-4147-A177-3AD203B41FA5}">
                      <a16:colId xmlns:a16="http://schemas.microsoft.com/office/drawing/2014/main" val="1340229204"/>
                    </a:ext>
                  </a:extLst>
                </a:gridCol>
                <a:gridCol w="429051">
                  <a:extLst>
                    <a:ext uri="{9D8B030D-6E8A-4147-A177-3AD203B41FA5}">
                      <a16:colId xmlns:a16="http://schemas.microsoft.com/office/drawing/2014/main" val="1884989859"/>
                    </a:ext>
                  </a:extLst>
                </a:gridCol>
                <a:gridCol w="616041">
                  <a:extLst>
                    <a:ext uri="{9D8B030D-6E8A-4147-A177-3AD203B41FA5}">
                      <a16:colId xmlns:a16="http://schemas.microsoft.com/office/drawing/2014/main" val="2497871649"/>
                    </a:ext>
                  </a:extLst>
                </a:gridCol>
                <a:gridCol w="477432">
                  <a:extLst>
                    <a:ext uri="{9D8B030D-6E8A-4147-A177-3AD203B41FA5}">
                      <a16:colId xmlns:a16="http://schemas.microsoft.com/office/drawing/2014/main" val="689682993"/>
                    </a:ext>
                  </a:extLst>
                </a:gridCol>
                <a:gridCol w="585240">
                  <a:extLst>
                    <a:ext uri="{9D8B030D-6E8A-4147-A177-3AD203B41FA5}">
                      <a16:colId xmlns:a16="http://schemas.microsoft.com/office/drawing/2014/main" val="1129101943"/>
                    </a:ext>
                  </a:extLst>
                </a:gridCol>
                <a:gridCol w="539036">
                  <a:extLst>
                    <a:ext uri="{9D8B030D-6E8A-4147-A177-3AD203B41FA5}">
                      <a16:colId xmlns:a16="http://schemas.microsoft.com/office/drawing/2014/main" val="2673093157"/>
                    </a:ext>
                  </a:extLst>
                </a:gridCol>
                <a:gridCol w="616041">
                  <a:extLst>
                    <a:ext uri="{9D8B030D-6E8A-4147-A177-3AD203B41FA5}">
                      <a16:colId xmlns:a16="http://schemas.microsoft.com/office/drawing/2014/main" val="245498974"/>
                    </a:ext>
                  </a:extLst>
                </a:gridCol>
                <a:gridCol w="616041">
                  <a:extLst>
                    <a:ext uri="{9D8B030D-6E8A-4147-A177-3AD203B41FA5}">
                      <a16:colId xmlns:a16="http://schemas.microsoft.com/office/drawing/2014/main" val="173269304"/>
                    </a:ext>
                  </a:extLst>
                </a:gridCol>
                <a:gridCol w="639142">
                  <a:extLst>
                    <a:ext uri="{9D8B030D-6E8A-4147-A177-3AD203B41FA5}">
                      <a16:colId xmlns:a16="http://schemas.microsoft.com/office/drawing/2014/main" val="2378858655"/>
                    </a:ext>
                  </a:extLst>
                </a:gridCol>
                <a:gridCol w="486615">
                  <a:extLst>
                    <a:ext uri="{9D8B030D-6E8A-4147-A177-3AD203B41FA5}">
                      <a16:colId xmlns:a16="http://schemas.microsoft.com/office/drawing/2014/main" val="2138185571"/>
                    </a:ext>
                  </a:extLst>
                </a:gridCol>
                <a:gridCol w="622259">
                  <a:extLst>
                    <a:ext uri="{9D8B030D-6E8A-4147-A177-3AD203B41FA5}">
                      <a16:colId xmlns:a16="http://schemas.microsoft.com/office/drawing/2014/main" val="2782143677"/>
                    </a:ext>
                  </a:extLst>
                </a:gridCol>
                <a:gridCol w="454331">
                  <a:extLst>
                    <a:ext uri="{9D8B030D-6E8A-4147-A177-3AD203B41FA5}">
                      <a16:colId xmlns:a16="http://schemas.microsoft.com/office/drawing/2014/main" val="1980488463"/>
                    </a:ext>
                  </a:extLst>
                </a:gridCol>
                <a:gridCol w="631443">
                  <a:extLst>
                    <a:ext uri="{9D8B030D-6E8A-4147-A177-3AD203B41FA5}">
                      <a16:colId xmlns:a16="http://schemas.microsoft.com/office/drawing/2014/main" val="3722754303"/>
                    </a:ext>
                  </a:extLst>
                </a:gridCol>
                <a:gridCol w="654545">
                  <a:extLst>
                    <a:ext uri="{9D8B030D-6E8A-4147-A177-3AD203B41FA5}">
                      <a16:colId xmlns:a16="http://schemas.microsoft.com/office/drawing/2014/main" val="2576006573"/>
                    </a:ext>
                  </a:extLst>
                </a:gridCol>
                <a:gridCol w="477432">
                  <a:extLst>
                    <a:ext uri="{9D8B030D-6E8A-4147-A177-3AD203B41FA5}">
                      <a16:colId xmlns:a16="http://schemas.microsoft.com/office/drawing/2014/main" val="2705920547"/>
                    </a:ext>
                  </a:extLst>
                </a:gridCol>
              </a:tblGrid>
              <a:tr h="757522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PAYS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RANG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CLUB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PUBLICATIONS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ABONNES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MENTIONS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 UN COMPTE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TWEETER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FOLLOWERS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FOLLOWING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A UN COMPTE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PUBLICATIONS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ABONNES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I" sz="700" u="none" strike="noStrike" dirty="0">
                          <a:effectLst/>
                        </a:rPr>
                        <a:t>MENTIONS</a:t>
                      </a:r>
                      <a:endParaRPr lang="fr-FR" sz="7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A UN COMPTE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ABONNE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PUBLICATIONS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 UN SITE WEB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NOTE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extLst>
                  <a:ext uri="{0D108BD9-81ED-4DB2-BD59-A6C34878D82A}">
                    <a16:rowId xmlns:a16="http://schemas.microsoft.com/office/drawing/2014/main" val="2932860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95855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D24F1A-DE10-404E-89EE-8E719BC17B22}"/>
              </a:ext>
            </a:extLst>
          </p:cNvPr>
          <p:cNvSpPr/>
          <p:nvPr/>
        </p:nvSpPr>
        <p:spPr>
          <a:xfrm>
            <a:off x="0" y="0"/>
            <a:ext cx="299258" cy="6858000"/>
          </a:xfrm>
          <a:prstGeom prst="rect">
            <a:avLst/>
          </a:prstGeom>
          <a:pattFill prst="divot">
            <a:fgClr>
              <a:schemeClr val="accent1">
                <a:lumMod val="20000"/>
                <a:lumOff val="80000"/>
              </a:schemeClr>
            </a:fgClr>
            <a:bgClr>
              <a:schemeClr val="accent1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0AE0FDA-2C57-4037-945E-10B8C1308E00}"/>
              </a:ext>
            </a:extLst>
          </p:cNvPr>
          <p:cNvSpPr txBox="1">
            <a:spLocks/>
          </p:cNvSpPr>
          <p:nvPr/>
        </p:nvSpPr>
        <p:spPr bwMode="auto">
          <a:xfrm>
            <a:off x="449363" y="157113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FF9300"/>
                </a:solidFill>
                <a:latin typeface="Avenir Book" panose="02000503020000020003" pitchFamily="2" charset="0"/>
              </a:rPr>
              <a:t>Awards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B25F9AC-CE2E-4E52-9446-B24C3C3249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363" y="6014328"/>
            <a:ext cx="5021924" cy="686559"/>
          </a:xfrm>
          <a:prstGeom prst="rect">
            <a:avLst/>
          </a:prstGeom>
        </p:spPr>
      </p:pic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39E4FE3E-57AB-4489-9FE3-FA92170B19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472418"/>
              </p:ext>
            </p:extLst>
          </p:nvPr>
        </p:nvGraphicFramePr>
        <p:xfrm>
          <a:off x="449363" y="1369246"/>
          <a:ext cx="11546695" cy="4559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11389">
                  <a:extLst>
                    <a:ext uri="{9D8B030D-6E8A-4147-A177-3AD203B41FA5}">
                      <a16:colId xmlns:a16="http://schemas.microsoft.com/office/drawing/2014/main" val="1896784995"/>
                    </a:ext>
                  </a:extLst>
                </a:gridCol>
                <a:gridCol w="321805">
                  <a:extLst>
                    <a:ext uri="{9D8B030D-6E8A-4147-A177-3AD203B41FA5}">
                      <a16:colId xmlns:a16="http://schemas.microsoft.com/office/drawing/2014/main" val="2387050230"/>
                    </a:ext>
                  </a:extLst>
                </a:gridCol>
                <a:gridCol w="1072685">
                  <a:extLst>
                    <a:ext uri="{9D8B030D-6E8A-4147-A177-3AD203B41FA5}">
                      <a16:colId xmlns:a16="http://schemas.microsoft.com/office/drawing/2014/main" val="1668289037"/>
                    </a:ext>
                  </a:extLst>
                </a:gridCol>
                <a:gridCol w="842824">
                  <a:extLst>
                    <a:ext uri="{9D8B030D-6E8A-4147-A177-3AD203B41FA5}">
                      <a16:colId xmlns:a16="http://schemas.microsoft.com/office/drawing/2014/main" val="2913273255"/>
                    </a:ext>
                  </a:extLst>
                </a:gridCol>
                <a:gridCol w="444399">
                  <a:extLst>
                    <a:ext uri="{9D8B030D-6E8A-4147-A177-3AD203B41FA5}">
                      <a16:colId xmlns:a16="http://schemas.microsoft.com/office/drawing/2014/main" val="1850347461"/>
                    </a:ext>
                  </a:extLst>
                </a:gridCol>
                <a:gridCol w="475047">
                  <a:extLst>
                    <a:ext uri="{9D8B030D-6E8A-4147-A177-3AD203B41FA5}">
                      <a16:colId xmlns:a16="http://schemas.microsoft.com/office/drawing/2014/main" val="2618717618"/>
                    </a:ext>
                  </a:extLst>
                </a:gridCol>
                <a:gridCol w="612963">
                  <a:extLst>
                    <a:ext uri="{9D8B030D-6E8A-4147-A177-3AD203B41FA5}">
                      <a16:colId xmlns:a16="http://schemas.microsoft.com/office/drawing/2014/main" val="3624719926"/>
                    </a:ext>
                  </a:extLst>
                </a:gridCol>
                <a:gridCol w="475047">
                  <a:extLst>
                    <a:ext uri="{9D8B030D-6E8A-4147-A177-3AD203B41FA5}">
                      <a16:colId xmlns:a16="http://schemas.microsoft.com/office/drawing/2014/main" val="3668692994"/>
                    </a:ext>
                  </a:extLst>
                </a:gridCol>
                <a:gridCol w="582315">
                  <a:extLst>
                    <a:ext uri="{9D8B030D-6E8A-4147-A177-3AD203B41FA5}">
                      <a16:colId xmlns:a16="http://schemas.microsoft.com/office/drawing/2014/main" val="3383245648"/>
                    </a:ext>
                  </a:extLst>
                </a:gridCol>
                <a:gridCol w="536343">
                  <a:extLst>
                    <a:ext uri="{9D8B030D-6E8A-4147-A177-3AD203B41FA5}">
                      <a16:colId xmlns:a16="http://schemas.microsoft.com/office/drawing/2014/main" val="3300751123"/>
                    </a:ext>
                  </a:extLst>
                </a:gridCol>
                <a:gridCol w="612963">
                  <a:extLst>
                    <a:ext uri="{9D8B030D-6E8A-4147-A177-3AD203B41FA5}">
                      <a16:colId xmlns:a16="http://schemas.microsoft.com/office/drawing/2014/main" val="104551939"/>
                    </a:ext>
                  </a:extLst>
                </a:gridCol>
                <a:gridCol w="612963">
                  <a:extLst>
                    <a:ext uri="{9D8B030D-6E8A-4147-A177-3AD203B41FA5}">
                      <a16:colId xmlns:a16="http://schemas.microsoft.com/office/drawing/2014/main" val="511846378"/>
                    </a:ext>
                  </a:extLst>
                </a:gridCol>
                <a:gridCol w="635949">
                  <a:extLst>
                    <a:ext uri="{9D8B030D-6E8A-4147-A177-3AD203B41FA5}">
                      <a16:colId xmlns:a16="http://schemas.microsoft.com/office/drawing/2014/main" val="125467455"/>
                    </a:ext>
                  </a:extLst>
                </a:gridCol>
                <a:gridCol w="475047">
                  <a:extLst>
                    <a:ext uri="{9D8B030D-6E8A-4147-A177-3AD203B41FA5}">
                      <a16:colId xmlns:a16="http://schemas.microsoft.com/office/drawing/2014/main" val="161759820"/>
                    </a:ext>
                  </a:extLst>
                </a:gridCol>
                <a:gridCol w="628288">
                  <a:extLst>
                    <a:ext uri="{9D8B030D-6E8A-4147-A177-3AD203B41FA5}">
                      <a16:colId xmlns:a16="http://schemas.microsoft.com/office/drawing/2014/main" val="4130516529"/>
                    </a:ext>
                  </a:extLst>
                </a:gridCol>
                <a:gridCol w="452060">
                  <a:extLst>
                    <a:ext uri="{9D8B030D-6E8A-4147-A177-3AD203B41FA5}">
                      <a16:colId xmlns:a16="http://schemas.microsoft.com/office/drawing/2014/main" val="1054731133"/>
                    </a:ext>
                  </a:extLst>
                </a:gridCol>
                <a:gridCol w="628288">
                  <a:extLst>
                    <a:ext uri="{9D8B030D-6E8A-4147-A177-3AD203B41FA5}">
                      <a16:colId xmlns:a16="http://schemas.microsoft.com/office/drawing/2014/main" val="2539371152"/>
                    </a:ext>
                  </a:extLst>
                </a:gridCol>
                <a:gridCol w="651273">
                  <a:extLst>
                    <a:ext uri="{9D8B030D-6E8A-4147-A177-3AD203B41FA5}">
                      <a16:colId xmlns:a16="http://schemas.microsoft.com/office/drawing/2014/main" val="3321801566"/>
                    </a:ext>
                  </a:extLst>
                </a:gridCol>
                <a:gridCol w="475047">
                  <a:extLst>
                    <a:ext uri="{9D8B030D-6E8A-4147-A177-3AD203B41FA5}">
                      <a16:colId xmlns:a16="http://schemas.microsoft.com/office/drawing/2014/main" val="1779184000"/>
                    </a:ext>
                  </a:extLst>
                </a:gridCol>
              </a:tblGrid>
              <a:tr h="45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Côte d'Ivoire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41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 dirty="0">
                          <a:effectLst/>
                        </a:rPr>
                        <a:t>RC. Abidjan Excelsior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48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477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464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28,425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extLst>
                  <a:ext uri="{0D108BD9-81ED-4DB2-BD59-A6C34878D82A}">
                    <a16:rowId xmlns:a16="http://schemas.microsoft.com/office/drawing/2014/main" val="1892446122"/>
                  </a:ext>
                </a:extLst>
              </a:tr>
              <a:tr h="45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Sierra-Léonne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42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of Freetown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7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548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548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28,25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extLst>
                  <a:ext uri="{0D108BD9-81ED-4DB2-BD59-A6C34878D82A}">
                    <a16:rowId xmlns:a16="http://schemas.microsoft.com/office/drawing/2014/main" val="3220488414"/>
                  </a:ext>
                </a:extLst>
              </a:tr>
              <a:tr h="45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Côte d'Ivoire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43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R.C Abidjan Adjamé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16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536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521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28,125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extLst>
                  <a:ext uri="{0D108BD9-81ED-4DB2-BD59-A6C34878D82A}">
                    <a16:rowId xmlns:a16="http://schemas.microsoft.com/office/drawing/2014/main" val="4231365830"/>
                  </a:ext>
                </a:extLst>
              </a:tr>
              <a:tr h="45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Burkina-Faso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44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Ouagadougou Savane 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544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519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26,675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extLst>
                  <a:ext uri="{0D108BD9-81ED-4DB2-BD59-A6C34878D82A}">
                    <a16:rowId xmlns:a16="http://schemas.microsoft.com/office/drawing/2014/main" val="3849847137"/>
                  </a:ext>
                </a:extLst>
              </a:tr>
              <a:tr h="45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Sénégal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Dakar Océan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8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523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508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26,675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extLst>
                  <a:ext uri="{0D108BD9-81ED-4DB2-BD59-A6C34878D82A}">
                    <a16:rowId xmlns:a16="http://schemas.microsoft.com/office/drawing/2014/main" val="1818633083"/>
                  </a:ext>
                </a:extLst>
              </a:tr>
              <a:tr h="45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Burkina-Faso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46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Ouagadougou ELITE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534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514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26,35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extLst>
                  <a:ext uri="{0D108BD9-81ED-4DB2-BD59-A6C34878D82A}">
                    <a16:rowId xmlns:a16="http://schemas.microsoft.com/office/drawing/2014/main" val="4213243464"/>
                  </a:ext>
                </a:extLst>
              </a:tr>
              <a:tr h="45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Gambie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47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 of Banjul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513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502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25,625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extLst>
                  <a:ext uri="{0D108BD9-81ED-4DB2-BD59-A6C34878D82A}">
                    <a16:rowId xmlns:a16="http://schemas.microsoft.com/office/drawing/2014/main" val="1794427335"/>
                  </a:ext>
                </a:extLst>
              </a:tr>
              <a:tr h="45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Côte d'Ivoire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48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OCÉAN de Grand-Bassam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19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444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420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23,7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extLst>
                  <a:ext uri="{0D108BD9-81ED-4DB2-BD59-A6C34878D82A}">
                    <a16:rowId xmlns:a16="http://schemas.microsoft.com/office/drawing/2014/main" val="2902039678"/>
                  </a:ext>
                </a:extLst>
              </a:tr>
              <a:tr h="45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Cap-Vert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49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Ponta da Praia 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425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423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6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22,55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extLst>
                  <a:ext uri="{0D108BD9-81ED-4DB2-BD59-A6C34878D82A}">
                    <a16:rowId xmlns:a16="http://schemas.microsoft.com/office/drawing/2014/main" val="3947299894"/>
                  </a:ext>
                </a:extLst>
              </a:tr>
              <a:tr h="455942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Guinée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RC.Conakry-Camayenne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442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438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 dirty="0">
                          <a:effectLst/>
                        </a:rPr>
                        <a:t>22,1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187" marR="4187" marT="4187" marB="0" anchor="b"/>
                </a:tc>
                <a:extLst>
                  <a:ext uri="{0D108BD9-81ED-4DB2-BD59-A6C34878D82A}">
                    <a16:rowId xmlns:a16="http://schemas.microsoft.com/office/drawing/2014/main" val="3865576887"/>
                  </a:ext>
                </a:extLst>
              </a:tr>
            </a:tbl>
          </a:graphicData>
        </a:graphic>
      </p:graphicFrame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5AC252D-9733-45F9-8A5D-8582C55DF7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171587"/>
              </p:ext>
            </p:extLst>
          </p:nvPr>
        </p:nvGraphicFramePr>
        <p:xfrm>
          <a:off x="449363" y="611724"/>
          <a:ext cx="11546695" cy="757522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015622">
                  <a:extLst>
                    <a:ext uri="{9D8B030D-6E8A-4147-A177-3AD203B41FA5}">
                      <a16:colId xmlns:a16="http://schemas.microsoft.com/office/drawing/2014/main" val="3534810058"/>
                    </a:ext>
                  </a:extLst>
                </a:gridCol>
                <a:gridCol w="323153">
                  <a:extLst>
                    <a:ext uri="{9D8B030D-6E8A-4147-A177-3AD203B41FA5}">
                      <a16:colId xmlns:a16="http://schemas.microsoft.com/office/drawing/2014/main" val="4039158507"/>
                    </a:ext>
                  </a:extLst>
                </a:gridCol>
                <a:gridCol w="1077177">
                  <a:extLst>
                    <a:ext uri="{9D8B030D-6E8A-4147-A177-3AD203B41FA5}">
                      <a16:colId xmlns:a16="http://schemas.microsoft.com/office/drawing/2014/main" val="2273282171"/>
                    </a:ext>
                  </a:extLst>
                </a:gridCol>
                <a:gridCol w="846353">
                  <a:extLst>
                    <a:ext uri="{9D8B030D-6E8A-4147-A177-3AD203B41FA5}">
                      <a16:colId xmlns:a16="http://schemas.microsoft.com/office/drawing/2014/main" val="2101592839"/>
                    </a:ext>
                  </a:extLst>
                </a:gridCol>
                <a:gridCol w="446260">
                  <a:extLst>
                    <a:ext uri="{9D8B030D-6E8A-4147-A177-3AD203B41FA5}">
                      <a16:colId xmlns:a16="http://schemas.microsoft.com/office/drawing/2014/main" val="1340229204"/>
                    </a:ext>
                  </a:extLst>
                </a:gridCol>
                <a:gridCol w="428694">
                  <a:extLst>
                    <a:ext uri="{9D8B030D-6E8A-4147-A177-3AD203B41FA5}">
                      <a16:colId xmlns:a16="http://schemas.microsoft.com/office/drawing/2014/main" val="1884989859"/>
                    </a:ext>
                  </a:extLst>
                </a:gridCol>
                <a:gridCol w="615529">
                  <a:extLst>
                    <a:ext uri="{9D8B030D-6E8A-4147-A177-3AD203B41FA5}">
                      <a16:colId xmlns:a16="http://schemas.microsoft.com/office/drawing/2014/main" val="2497871649"/>
                    </a:ext>
                  </a:extLst>
                </a:gridCol>
                <a:gridCol w="477036">
                  <a:extLst>
                    <a:ext uri="{9D8B030D-6E8A-4147-A177-3AD203B41FA5}">
                      <a16:colId xmlns:a16="http://schemas.microsoft.com/office/drawing/2014/main" val="689682993"/>
                    </a:ext>
                  </a:extLst>
                </a:gridCol>
                <a:gridCol w="584753">
                  <a:extLst>
                    <a:ext uri="{9D8B030D-6E8A-4147-A177-3AD203B41FA5}">
                      <a16:colId xmlns:a16="http://schemas.microsoft.com/office/drawing/2014/main" val="1129101943"/>
                    </a:ext>
                  </a:extLst>
                </a:gridCol>
                <a:gridCol w="538588">
                  <a:extLst>
                    <a:ext uri="{9D8B030D-6E8A-4147-A177-3AD203B41FA5}">
                      <a16:colId xmlns:a16="http://schemas.microsoft.com/office/drawing/2014/main" val="2673093157"/>
                    </a:ext>
                  </a:extLst>
                </a:gridCol>
                <a:gridCol w="615529">
                  <a:extLst>
                    <a:ext uri="{9D8B030D-6E8A-4147-A177-3AD203B41FA5}">
                      <a16:colId xmlns:a16="http://schemas.microsoft.com/office/drawing/2014/main" val="245498974"/>
                    </a:ext>
                  </a:extLst>
                </a:gridCol>
                <a:gridCol w="615529">
                  <a:extLst>
                    <a:ext uri="{9D8B030D-6E8A-4147-A177-3AD203B41FA5}">
                      <a16:colId xmlns:a16="http://schemas.microsoft.com/office/drawing/2014/main" val="173269304"/>
                    </a:ext>
                  </a:extLst>
                </a:gridCol>
                <a:gridCol w="638611">
                  <a:extLst>
                    <a:ext uri="{9D8B030D-6E8A-4147-A177-3AD203B41FA5}">
                      <a16:colId xmlns:a16="http://schemas.microsoft.com/office/drawing/2014/main" val="2378858655"/>
                    </a:ext>
                  </a:extLst>
                </a:gridCol>
                <a:gridCol w="486211">
                  <a:extLst>
                    <a:ext uri="{9D8B030D-6E8A-4147-A177-3AD203B41FA5}">
                      <a16:colId xmlns:a16="http://schemas.microsoft.com/office/drawing/2014/main" val="2138185571"/>
                    </a:ext>
                  </a:extLst>
                </a:gridCol>
                <a:gridCol w="621742">
                  <a:extLst>
                    <a:ext uri="{9D8B030D-6E8A-4147-A177-3AD203B41FA5}">
                      <a16:colId xmlns:a16="http://schemas.microsoft.com/office/drawing/2014/main" val="2782143677"/>
                    </a:ext>
                  </a:extLst>
                </a:gridCol>
                <a:gridCol w="453953">
                  <a:extLst>
                    <a:ext uri="{9D8B030D-6E8A-4147-A177-3AD203B41FA5}">
                      <a16:colId xmlns:a16="http://schemas.microsoft.com/office/drawing/2014/main" val="1980488463"/>
                    </a:ext>
                  </a:extLst>
                </a:gridCol>
                <a:gridCol w="630918">
                  <a:extLst>
                    <a:ext uri="{9D8B030D-6E8A-4147-A177-3AD203B41FA5}">
                      <a16:colId xmlns:a16="http://schemas.microsoft.com/office/drawing/2014/main" val="3722754303"/>
                    </a:ext>
                  </a:extLst>
                </a:gridCol>
                <a:gridCol w="654001">
                  <a:extLst>
                    <a:ext uri="{9D8B030D-6E8A-4147-A177-3AD203B41FA5}">
                      <a16:colId xmlns:a16="http://schemas.microsoft.com/office/drawing/2014/main" val="2576006573"/>
                    </a:ext>
                  </a:extLst>
                </a:gridCol>
                <a:gridCol w="477036">
                  <a:extLst>
                    <a:ext uri="{9D8B030D-6E8A-4147-A177-3AD203B41FA5}">
                      <a16:colId xmlns:a16="http://schemas.microsoft.com/office/drawing/2014/main" val="2705920547"/>
                    </a:ext>
                  </a:extLst>
                </a:gridCol>
              </a:tblGrid>
              <a:tr h="757522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PAYS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RANG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CLUB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PUBLICATIONS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ABONNES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MENTIONS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 UN COMPTE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TWEETER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FOLLOWERS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FOLLOWING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A UN COMPTE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PUBLICATIONS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ABONNES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I" sz="700" u="none" strike="noStrike" dirty="0">
                          <a:effectLst/>
                        </a:rPr>
                        <a:t>MENTIONS</a:t>
                      </a:r>
                      <a:endParaRPr lang="fr-FR" sz="7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A UN COMPTE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ABONNE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PUBLICATIONS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 UN SITE WEB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NOTE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extLst>
                  <a:ext uri="{0D108BD9-81ED-4DB2-BD59-A6C34878D82A}">
                    <a16:rowId xmlns:a16="http://schemas.microsoft.com/office/drawing/2014/main" val="2932860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65351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EFAE8A8-91C2-4DD3-AA94-F955CBBE3A3A}"/>
              </a:ext>
            </a:extLst>
          </p:cNvPr>
          <p:cNvSpPr/>
          <p:nvPr/>
        </p:nvSpPr>
        <p:spPr>
          <a:xfrm>
            <a:off x="0" y="0"/>
            <a:ext cx="299258" cy="6858000"/>
          </a:xfrm>
          <a:prstGeom prst="rect">
            <a:avLst/>
          </a:prstGeom>
          <a:pattFill prst="divot">
            <a:fgClr>
              <a:schemeClr val="accent1">
                <a:lumMod val="20000"/>
                <a:lumOff val="80000"/>
              </a:schemeClr>
            </a:fgClr>
            <a:bgClr>
              <a:schemeClr val="accent1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A2427B4-3F0A-453D-A943-1CC9FA164EDF}"/>
              </a:ext>
            </a:extLst>
          </p:cNvPr>
          <p:cNvSpPr txBox="1">
            <a:spLocks/>
          </p:cNvSpPr>
          <p:nvPr/>
        </p:nvSpPr>
        <p:spPr bwMode="auto">
          <a:xfrm>
            <a:off x="449363" y="157113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2400" b="1" dirty="0">
                <a:solidFill>
                  <a:srgbClr val="FF9300"/>
                </a:solidFill>
                <a:latin typeface="Avenir Book" panose="02000503020000020003" pitchFamily="2" charset="0"/>
              </a:rPr>
              <a:t>Awards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E60A7BFB-EB39-4530-9480-89DCC20D6B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363" y="6014328"/>
            <a:ext cx="5021924" cy="686559"/>
          </a:xfrm>
          <a:prstGeom prst="rect">
            <a:avLst/>
          </a:prstGeom>
        </p:spPr>
      </p:pic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35336BBD-3109-4DF4-B330-25548E0628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7878839"/>
              </p:ext>
            </p:extLst>
          </p:nvPr>
        </p:nvGraphicFramePr>
        <p:xfrm>
          <a:off x="449363" y="1410189"/>
          <a:ext cx="11557941" cy="4478980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012374">
                  <a:extLst>
                    <a:ext uri="{9D8B030D-6E8A-4147-A177-3AD203B41FA5}">
                      <a16:colId xmlns:a16="http://schemas.microsoft.com/office/drawing/2014/main" val="692473334"/>
                    </a:ext>
                  </a:extLst>
                </a:gridCol>
                <a:gridCol w="322119">
                  <a:extLst>
                    <a:ext uri="{9D8B030D-6E8A-4147-A177-3AD203B41FA5}">
                      <a16:colId xmlns:a16="http://schemas.microsoft.com/office/drawing/2014/main" val="2347604948"/>
                    </a:ext>
                  </a:extLst>
                </a:gridCol>
                <a:gridCol w="1073730">
                  <a:extLst>
                    <a:ext uri="{9D8B030D-6E8A-4147-A177-3AD203B41FA5}">
                      <a16:colId xmlns:a16="http://schemas.microsoft.com/office/drawing/2014/main" val="2673940105"/>
                    </a:ext>
                  </a:extLst>
                </a:gridCol>
                <a:gridCol w="843645">
                  <a:extLst>
                    <a:ext uri="{9D8B030D-6E8A-4147-A177-3AD203B41FA5}">
                      <a16:colId xmlns:a16="http://schemas.microsoft.com/office/drawing/2014/main" val="1122590393"/>
                    </a:ext>
                  </a:extLst>
                </a:gridCol>
                <a:gridCol w="444832">
                  <a:extLst>
                    <a:ext uri="{9D8B030D-6E8A-4147-A177-3AD203B41FA5}">
                      <a16:colId xmlns:a16="http://schemas.microsoft.com/office/drawing/2014/main" val="1886475641"/>
                    </a:ext>
                  </a:extLst>
                </a:gridCol>
                <a:gridCol w="475509">
                  <a:extLst>
                    <a:ext uri="{9D8B030D-6E8A-4147-A177-3AD203B41FA5}">
                      <a16:colId xmlns:a16="http://schemas.microsoft.com/office/drawing/2014/main" val="3701922402"/>
                    </a:ext>
                  </a:extLst>
                </a:gridCol>
                <a:gridCol w="613560">
                  <a:extLst>
                    <a:ext uri="{9D8B030D-6E8A-4147-A177-3AD203B41FA5}">
                      <a16:colId xmlns:a16="http://schemas.microsoft.com/office/drawing/2014/main" val="1617592565"/>
                    </a:ext>
                  </a:extLst>
                </a:gridCol>
                <a:gridCol w="475509">
                  <a:extLst>
                    <a:ext uri="{9D8B030D-6E8A-4147-A177-3AD203B41FA5}">
                      <a16:colId xmlns:a16="http://schemas.microsoft.com/office/drawing/2014/main" val="55860372"/>
                    </a:ext>
                  </a:extLst>
                </a:gridCol>
                <a:gridCol w="582883">
                  <a:extLst>
                    <a:ext uri="{9D8B030D-6E8A-4147-A177-3AD203B41FA5}">
                      <a16:colId xmlns:a16="http://schemas.microsoft.com/office/drawing/2014/main" val="4124519323"/>
                    </a:ext>
                  </a:extLst>
                </a:gridCol>
                <a:gridCol w="536866">
                  <a:extLst>
                    <a:ext uri="{9D8B030D-6E8A-4147-A177-3AD203B41FA5}">
                      <a16:colId xmlns:a16="http://schemas.microsoft.com/office/drawing/2014/main" val="234680060"/>
                    </a:ext>
                  </a:extLst>
                </a:gridCol>
                <a:gridCol w="613560">
                  <a:extLst>
                    <a:ext uri="{9D8B030D-6E8A-4147-A177-3AD203B41FA5}">
                      <a16:colId xmlns:a16="http://schemas.microsoft.com/office/drawing/2014/main" val="458485126"/>
                    </a:ext>
                  </a:extLst>
                </a:gridCol>
                <a:gridCol w="613560">
                  <a:extLst>
                    <a:ext uri="{9D8B030D-6E8A-4147-A177-3AD203B41FA5}">
                      <a16:colId xmlns:a16="http://schemas.microsoft.com/office/drawing/2014/main" val="1652207829"/>
                    </a:ext>
                  </a:extLst>
                </a:gridCol>
                <a:gridCol w="636568">
                  <a:extLst>
                    <a:ext uri="{9D8B030D-6E8A-4147-A177-3AD203B41FA5}">
                      <a16:colId xmlns:a16="http://schemas.microsoft.com/office/drawing/2014/main" val="3293379841"/>
                    </a:ext>
                  </a:extLst>
                </a:gridCol>
                <a:gridCol w="475509">
                  <a:extLst>
                    <a:ext uri="{9D8B030D-6E8A-4147-A177-3AD203B41FA5}">
                      <a16:colId xmlns:a16="http://schemas.microsoft.com/office/drawing/2014/main" val="3985316549"/>
                    </a:ext>
                  </a:extLst>
                </a:gridCol>
                <a:gridCol w="628900">
                  <a:extLst>
                    <a:ext uri="{9D8B030D-6E8A-4147-A177-3AD203B41FA5}">
                      <a16:colId xmlns:a16="http://schemas.microsoft.com/office/drawing/2014/main" val="1513459897"/>
                    </a:ext>
                  </a:extLst>
                </a:gridCol>
                <a:gridCol w="452500">
                  <a:extLst>
                    <a:ext uri="{9D8B030D-6E8A-4147-A177-3AD203B41FA5}">
                      <a16:colId xmlns:a16="http://schemas.microsoft.com/office/drawing/2014/main" val="2059369607"/>
                    </a:ext>
                  </a:extLst>
                </a:gridCol>
                <a:gridCol w="628900">
                  <a:extLst>
                    <a:ext uri="{9D8B030D-6E8A-4147-A177-3AD203B41FA5}">
                      <a16:colId xmlns:a16="http://schemas.microsoft.com/office/drawing/2014/main" val="3307147173"/>
                    </a:ext>
                  </a:extLst>
                </a:gridCol>
                <a:gridCol w="651908">
                  <a:extLst>
                    <a:ext uri="{9D8B030D-6E8A-4147-A177-3AD203B41FA5}">
                      <a16:colId xmlns:a16="http://schemas.microsoft.com/office/drawing/2014/main" val="3064499253"/>
                    </a:ext>
                  </a:extLst>
                </a:gridCol>
                <a:gridCol w="475509">
                  <a:extLst>
                    <a:ext uri="{9D8B030D-6E8A-4147-A177-3AD203B41FA5}">
                      <a16:colId xmlns:a16="http://schemas.microsoft.com/office/drawing/2014/main" val="2379871713"/>
                    </a:ext>
                  </a:extLst>
                </a:gridCol>
              </a:tblGrid>
              <a:tr h="447898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Mali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51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 Kati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349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344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17,425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extLst>
                  <a:ext uri="{0D108BD9-81ED-4DB2-BD59-A6C34878D82A}">
                    <a16:rowId xmlns:a16="http://schemas.microsoft.com/office/drawing/2014/main" val="465752929"/>
                  </a:ext>
                </a:extLst>
              </a:tr>
              <a:tr h="447898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Cap-Vert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52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R.C Mindelo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287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280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14,375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extLst>
                  <a:ext uri="{0D108BD9-81ED-4DB2-BD59-A6C34878D82A}">
                    <a16:rowId xmlns:a16="http://schemas.microsoft.com/office/drawing/2014/main" val="24463551"/>
                  </a:ext>
                </a:extLst>
              </a:tr>
              <a:tr h="447898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Cap-Vert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53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Da Praia 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6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269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265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14,1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extLst>
                  <a:ext uri="{0D108BD9-81ED-4DB2-BD59-A6C34878D82A}">
                    <a16:rowId xmlns:a16="http://schemas.microsoft.com/office/drawing/2014/main" val="1370670458"/>
                  </a:ext>
                </a:extLst>
              </a:tr>
              <a:tr h="447898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Mali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54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700" u="none" strike="noStrike">
                          <a:effectLst/>
                        </a:rPr>
                        <a:t>R.C  Bamako  Alassane Kanté </a:t>
                      </a:r>
                      <a:endParaRPr lang="fi-FI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16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260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225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13,875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extLst>
                  <a:ext uri="{0D108BD9-81ED-4DB2-BD59-A6C34878D82A}">
                    <a16:rowId xmlns:a16="http://schemas.microsoft.com/office/drawing/2014/main" val="206682251"/>
                  </a:ext>
                </a:extLst>
              </a:tr>
              <a:tr h="447898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Sénégal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Dakar - Doyen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144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138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12,65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extLst>
                  <a:ext uri="{0D108BD9-81ED-4DB2-BD59-A6C34878D82A}">
                    <a16:rowId xmlns:a16="http://schemas.microsoft.com/office/drawing/2014/main" val="3016779542"/>
                  </a:ext>
                </a:extLst>
              </a:tr>
              <a:tr h="447898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Mali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56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Bamako Rive Droite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233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229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OUI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11,65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extLst>
                  <a:ext uri="{0D108BD9-81ED-4DB2-BD59-A6C34878D82A}">
                    <a16:rowId xmlns:a16="http://schemas.microsoft.com/office/drawing/2014/main" val="839212633"/>
                  </a:ext>
                </a:extLst>
              </a:tr>
              <a:tr h="447898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Burkina-Faso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57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Bobo-Dioulasso soleil 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178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176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9,65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extLst>
                  <a:ext uri="{0D108BD9-81ED-4DB2-BD59-A6C34878D82A}">
                    <a16:rowId xmlns:a16="http://schemas.microsoft.com/office/drawing/2014/main" val="1085797367"/>
                  </a:ext>
                </a:extLst>
              </a:tr>
              <a:tr h="447898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Sénégal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58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Ziguinchor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7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49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3,275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extLst>
                  <a:ext uri="{0D108BD9-81ED-4DB2-BD59-A6C34878D82A}">
                    <a16:rowId xmlns:a16="http://schemas.microsoft.com/office/drawing/2014/main" val="1340540579"/>
                  </a:ext>
                </a:extLst>
              </a:tr>
              <a:tr h="447898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Côte d'Ivoire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59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RC. Rotary Club Bonoua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48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40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2,3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extLst>
                  <a:ext uri="{0D108BD9-81ED-4DB2-BD59-A6C34878D82A}">
                    <a16:rowId xmlns:a16="http://schemas.microsoft.com/office/drawing/2014/main" val="820811115"/>
                  </a:ext>
                </a:extLst>
              </a:tr>
              <a:tr h="447898"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>
                          <a:effectLst/>
                        </a:rPr>
                        <a:t>0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NON</a:t>
                      </a:r>
                      <a:endParaRPr lang="fr-FR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700" u="none" strike="noStrike" dirty="0">
                          <a:effectLst/>
                        </a:rPr>
                        <a:t>0,1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02" marR="4602" marT="4602" marB="0" anchor="b"/>
                </a:tc>
                <a:extLst>
                  <a:ext uri="{0D108BD9-81ED-4DB2-BD59-A6C34878D82A}">
                    <a16:rowId xmlns:a16="http://schemas.microsoft.com/office/drawing/2014/main" val="1758929662"/>
                  </a:ext>
                </a:extLst>
              </a:tr>
            </a:tbl>
          </a:graphicData>
        </a:graphic>
      </p:graphicFrame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CE546640-0BDD-4111-87DF-82B70A2788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806711"/>
              </p:ext>
            </p:extLst>
          </p:nvPr>
        </p:nvGraphicFramePr>
        <p:xfrm>
          <a:off x="440485" y="715645"/>
          <a:ext cx="11571002" cy="757522"/>
        </p:xfrm>
        <a:graphic>
          <a:graphicData uri="http://schemas.openxmlformats.org/drawingml/2006/table">
            <a:tbl>
              <a:tblPr>
                <a:tableStyleId>{7DF18680-E054-41AD-8BC1-D1AEF772440D}</a:tableStyleId>
              </a:tblPr>
              <a:tblGrid>
                <a:gridCol w="1026119">
                  <a:extLst>
                    <a:ext uri="{9D8B030D-6E8A-4147-A177-3AD203B41FA5}">
                      <a16:colId xmlns:a16="http://schemas.microsoft.com/office/drawing/2014/main" val="3534810058"/>
                    </a:ext>
                  </a:extLst>
                </a:gridCol>
                <a:gridCol w="326493">
                  <a:extLst>
                    <a:ext uri="{9D8B030D-6E8A-4147-A177-3AD203B41FA5}">
                      <a16:colId xmlns:a16="http://schemas.microsoft.com/office/drawing/2014/main" val="4039158507"/>
                    </a:ext>
                  </a:extLst>
                </a:gridCol>
                <a:gridCol w="1088310">
                  <a:extLst>
                    <a:ext uri="{9D8B030D-6E8A-4147-A177-3AD203B41FA5}">
                      <a16:colId xmlns:a16="http://schemas.microsoft.com/office/drawing/2014/main" val="2273282171"/>
                    </a:ext>
                  </a:extLst>
                </a:gridCol>
                <a:gridCol w="855100">
                  <a:extLst>
                    <a:ext uri="{9D8B030D-6E8A-4147-A177-3AD203B41FA5}">
                      <a16:colId xmlns:a16="http://schemas.microsoft.com/office/drawing/2014/main" val="2101592839"/>
                    </a:ext>
                  </a:extLst>
                </a:gridCol>
                <a:gridCol w="450872">
                  <a:extLst>
                    <a:ext uri="{9D8B030D-6E8A-4147-A177-3AD203B41FA5}">
                      <a16:colId xmlns:a16="http://schemas.microsoft.com/office/drawing/2014/main" val="1340229204"/>
                    </a:ext>
                  </a:extLst>
                </a:gridCol>
                <a:gridCol w="433125">
                  <a:extLst>
                    <a:ext uri="{9D8B030D-6E8A-4147-A177-3AD203B41FA5}">
                      <a16:colId xmlns:a16="http://schemas.microsoft.com/office/drawing/2014/main" val="1884989859"/>
                    </a:ext>
                  </a:extLst>
                </a:gridCol>
                <a:gridCol w="621891">
                  <a:extLst>
                    <a:ext uri="{9D8B030D-6E8A-4147-A177-3AD203B41FA5}">
                      <a16:colId xmlns:a16="http://schemas.microsoft.com/office/drawing/2014/main" val="2497871649"/>
                    </a:ext>
                  </a:extLst>
                </a:gridCol>
                <a:gridCol w="481966">
                  <a:extLst>
                    <a:ext uri="{9D8B030D-6E8A-4147-A177-3AD203B41FA5}">
                      <a16:colId xmlns:a16="http://schemas.microsoft.com/office/drawing/2014/main" val="689682993"/>
                    </a:ext>
                  </a:extLst>
                </a:gridCol>
                <a:gridCol w="578785">
                  <a:extLst>
                    <a:ext uri="{9D8B030D-6E8A-4147-A177-3AD203B41FA5}">
                      <a16:colId xmlns:a16="http://schemas.microsoft.com/office/drawing/2014/main" val="1129101943"/>
                    </a:ext>
                  </a:extLst>
                </a:gridCol>
                <a:gridCol w="556167">
                  <a:extLst>
                    <a:ext uri="{9D8B030D-6E8A-4147-A177-3AD203B41FA5}">
                      <a16:colId xmlns:a16="http://schemas.microsoft.com/office/drawing/2014/main" val="2673093157"/>
                    </a:ext>
                  </a:extLst>
                </a:gridCol>
                <a:gridCol w="580174">
                  <a:extLst>
                    <a:ext uri="{9D8B030D-6E8A-4147-A177-3AD203B41FA5}">
                      <a16:colId xmlns:a16="http://schemas.microsoft.com/office/drawing/2014/main" val="245498974"/>
                    </a:ext>
                  </a:extLst>
                </a:gridCol>
                <a:gridCol w="612560">
                  <a:extLst>
                    <a:ext uri="{9D8B030D-6E8A-4147-A177-3AD203B41FA5}">
                      <a16:colId xmlns:a16="http://schemas.microsoft.com/office/drawing/2014/main" val="173269304"/>
                    </a:ext>
                  </a:extLst>
                </a:gridCol>
                <a:gridCol w="639192">
                  <a:extLst>
                    <a:ext uri="{9D8B030D-6E8A-4147-A177-3AD203B41FA5}">
                      <a16:colId xmlns:a16="http://schemas.microsoft.com/office/drawing/2014/main" val="2378858655"/>
                    </a:ext>
                  </a:extLst>
                </a:gridCol>
                <a:gridCol w="479394">
                  <a:extLst>
                    <a:ext uri="{9D8B030D-6E8A-4147-A177-3AD203B41FA5}">
                      <a16:colId xmlns:a16="http://schemas.microsoft.com/office/drawing/2014/main" val="2138185571"/>
                    </a:ext>
                  </a:extLst>
                </a:gridCol>
                <a:gridCol w="630315">
                  <a:extLst>
                    <a:ext uri="{9D8B030D-6E8A-4147-A177-3AD203B41FA5}">
                      <a16:colId xmlns:a16="http://schemas.microsoft.com/office/drawing/2014/main" val="2782143677"/>
                    </a:ext>
                  </a:extLst>
                </a:gridCol>
                <a:gridCol w="461638">
                  <a:extLst>
                    <a:ext uri="{9D8B030D-6E8A-4147-A177-3AD203B41FA5}">
                      <a16:colId xmlns:a16="http://schemas.microsoft.com/office/drawing/2014/main" val="1980488463"/>
                    </a:ext>
                  </a:extLst>
                </a:gridCol>
                <a:gridCol w="621437">
                  <a:extLst>
                    <a:ext uri="{9D8B030D-6E8A-4147-A177-3AD203B41FA5}">
                      <a16:colId xmlns:a16="http://schemas.microsoft.com/office/drawing/2014/main" val="3722754303"/>
                    </a:ext>
                  </a:extLst>
                </a:gridCol>
                <a:gridCol w="639193">
                  <a:extLst>
                    <a:ext uri="{9D8B030D-6E8A-4147-A177-3AD203B41FA5}">
                      <a16:colId xmlns:a16="http://schemas.microsoft.com/office/drawing/2014/main" val="2576006573"/>
                    </a:ext>
                  </a:extLst>
                </a:gridCol>
                <a:gridCol w="488271">
                  <a:extLst>
                    <a:ext uri="{9D8B030D-6E8A-4147-A177-3AD203B41FA5}">
                      <a16:colId xmlns:a16="http://schemas.microsoft.com/office/drawing/2014/main" val="2705920547"/>
                    </a:ext>
                  </a:extLst>
                </a:gridCol>
              </a:tblGrid>
              <a:tr h="757522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PAYS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RANG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CLUB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PUBLICATIONS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ABONNES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MENTIONS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 UN COMPTE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TWEETER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FOLLOWERS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FOLLOWING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A UN COMPTE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PUBLICATIONS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ABONNES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CI" sz="700" u="none" strike="noStrike" dirty="0">
                          <a:effectLst/>
                        </a:rPr>
                        <a:t>MENTIONS</a:t>
                      </a:r>
                      <a:endParaRPr lang="fr-FR" sz="7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>
                          <a:effectLst/>
                        </a:rPr>
                        <a:t>A UN COMPTE</a:t>
                      </a:r>
                      <a:endParaRPr lang="fr-FR" sz="7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ABONNE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PUBLICATIONS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A UN SITE WEB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NOTE</a:t>
                      </a:r>
                      <a:endParaRPr lang="fr-FR" sz="7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31" marR="4631" marT="4631" marB="0" anchor="b"/>
                </a:tc>
                <a:extLst>
                  <a:ext uri="{0D108BD9-81ED-4DB2-BD59-A6C34878D82A}">
                    <a16:rowId xmlns:a16="http://schemas.microsoft.com/office/drawing/2014/main" val="29328601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5725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76C6CD1-BE54-4A8B-9893-E88A5AED7BFB}"/>
              </a:ext>
            </a:extLst>
          </p:cNvPr>
          <p:cNvSpPr/>
          <p:nvPr/>
        </p:nvSpPr>
        <p:spPr>
          <a:xfrm>
            <a:off x="0" y="0"/>
            <a:ext cx="299258" cy="6858000"/>
          </a:xfrm>
          <a:prstGeom prst="rect">
            <a:avLst/>
          </a:prstGeom>
          <a:pattFill prst="divot">
            <a:fgClr>
              <a:schemeClr val="accent1">
                <a:lumMod val="20000"/>
                <a:lumOff val="80000"/>
              </a:schemeClr>
            </a:fgClr>
            <a:bgClr>
              <a:schemeClr val="accent1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FF755E0-EC63-4923-BA55-50ADC3091350}"/>
              </a:ext>
            </a:extLst>
          </p:cNvPr>
          <p:cNvSpPr txBox="1">
            <a:spLocks/>
          </p:cNvSpPr>
          <p:nvPr/>
        </p:nvSpPr>
        <p:spPr bwMode="auto">
          <a:xfrm>
            <a:off x="449363" y="197041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rgbClr val="FF9300"/>
                </a:solidFill>
                <a:latin typeface="Avenir Book" panose="02000503020000020003" pitchFamily="2" charset="0"/>
              </a:rPr>
              <a:t>CRITERES DE NOTATION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43A95DC8-B2B6-4924-BCEA-81A6ED6C42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363" y="6014328"/>
            <a:ext cx="5021924" cy="686559"/>
          </a:xfrm>
          <a:prstGeom prst="rect">
            <a:avLst/>
          </a:prstGeom>
        </p:spPr>
      </p:pic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F5BCB3F7-8B2A-4AEB-8CDA-A07A686064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112334"/>
              </p:ext>
            </p:extLst>
          </p:nvPr>
        </p:nvGraphicFramePr>
        <p:xfrm>
          <a:off x="495255" y="1367177"/>
          <a:ext cx="11201490" cy="29762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0606">
                  <a:extLst>
                    <a:ext uri="{9D8B030D-6E8A-4147-A177-3AD203B41FA5}">
                      <a16:colId xmlns:a16="http://schemas.microsoft.com/office/drawing/2014/main" val="2095331161"/>
                    </a:ext>
                  </a:extLst>
                </a:gridCol>
                <a:gridCol w="1590828">
                  <a:extLst>
                    <a:ext uri="{9D8B030D-6E8A-4147-A177-3AD203B41FA5}">
                      <a16:colId xmlns:a16="http://schemas.microsoft.com/office/drawing/2014/main" val="3641359204"/>
                    </a:ext>
                  </a:extLst>
                </a:gridCol>
                <a:gridCol w="1586449">
                  <a:extLst>
                    <a:ext uri="{9D8B030D-6E8A-4147-A177-3AD203B41FA5}">
                      <a16:colId xmlns:a16="http://schemas.microsoft.com/office/drawing/2014/main" val="3568900363"/>
                    </a:ext>
                  </a:extLst>
                </a:gridCol>
                <a:gridCol w="1596303">
                  <a:extLst>
                    <a:ext uri="{9D8B030D-6E8A-4147-A177-3AD203B41FA5}">
                      <a16:colId xmlns:a16="http://schemas.microsoft.com/office/drawing/2014/main" val="3542849385"/>
                    </a:ext>
                  </a:extLst>
                </a:gridCol>
                <a:gridCol w="1576595">
                  <a:extLst>
                    <a:ext uri="{9D8B030D-6E8A-4147-A177-3AD203B41FA5}">
                      <a16:colId xmlns:a16="http://schemas.microsoft.com/office/drawing/2014/main" val="2687489980"/>
                    </a:ext>
                  </a:extLst>
                </a:gridCol>
                <a:gridCol w="1589734">
                  <a:extLst>
                    <a:ext uri="{9D8B030D-6E8A-4147-A177-3AD203B41FA5}">
                      <a16:colId xmlns:a16="http://schemas.microsoft.com/office/drawing/2014/main" val="3065520795"/>
                    </a:ext>
                  </a:extLst>
                </a:gridCol>
                <a:gridCol w="1580975">
                  <a:extLst>
                    <a:ext uri="{9D8B030D-6E8A-4147-A177-3AD203B41FA5}">
                      <a16:colId xmlns:a16="http://schemas.microsoft.com/office/drawing/2014/main" val="159399192"/>
                    </a:ext>
                  </a:extLst>
                </a:gridCol>
              </a:tblGrid>
              <a:tr h="4718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 dirty="0">
                          <a:effectLst/>
                        </a:rPr>
                        <a:t> </a:t>
                      </a:r>
                      <a:endParaRPr lang="fr-FR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FACEBOOK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TWITTER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INSTAGRAM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SITE WEB 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YOUTUBE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TOTAL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extLst>
                  <a:ext uri="{0D108BD9-81ED-4DB2-BD59-A6C34878D82A}">
                    <a16:rowId xmlns:a16="http://schemas.microsoft.com/office/drawing/2014/main" val="3516134775"/>
                  </a:ext>
                </a:extLst>
              </a:tr>
              <a:tr h="4718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PRESENCE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5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5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5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5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5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25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extLst>
                  <a:ext uri="{0D108BD9-81ED-4DB2-BD59-A6C34878D82A}">
                    <a16:rowId xmlns:a16="http://schemas.microsoft.com/office/drawing/2014/main" val="2498608572"/>
                  </a:ext>
                </a:extLst>
              </a:tr>
              <a:tr h="6168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PUBLICATIONS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(10)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(10)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(10)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(10)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(10)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50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extLst>
                  <a:ext uri="{0D108BD9-81ED-4DB2-BD59-A6C34878D82A}">
                    <a16:rowId xmlns:a16="http://schemas.microsoft.com/office/drawing/2014/main" val="2686259404"/>
                  </a:ext>
                </a:extLst>
              </a:tr>
              <a:tr h="4718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LIKES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(2.5)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(2.5)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(2.5)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(2.5)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(2.5)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12.5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extLst>
                  <a:ext uri="{0D108BD9-81ED-4DB2-BD59-A6C34878D82A}">
                    <a16:rowId xmlns:a16="http://schemas.microsoft.com/office/drawing/2014/main" val="2338736010"/>
                  </a:ext>
                </a:extLst>
              </a:tr>
              <a:tr h="4718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ABONNES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(2.5)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(2.5)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(2.5)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(2.5)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(2.5)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>
                          <a:effectLst/>
                        </a:rPr>
                        <a:t>12.5</a:t>
                      </a:r>
                      <a:endParaRPr lang="fr-FR" sz="1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extLst>
                  <a:ext uri="{0D108BD9-81ED-4DB2-BD59-A6C34878D82A}">
                    <a16:rowId xmlns:a16="http://schemas.microsoft.com/office/drawing/2014/main" val="2753938399"/>
                  </a:ext>
                </a:extLst>
              </a:tr>
              <a:tr h="471884"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 dirty="0">
                          <a:effectLst/>
                        </a:rPr>
                        <a:t>TOTAL</a:t>
                      </a:r>
                      <a:endParaRPr lang="fr-FR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98263" marR="98263" marT="49131" marB="49131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900" dirty="0">
                          <a:effectLst/>
                        </a:rPr>
                        <a:t>100</a:t>
                      </a:r>
                      <a:endParaRPr lang="fr-FR" sz="1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118245" marR="118245" marT="0" marB="0"/>
                </a:tc>
                <a:extLst>
                  <a:ext uri="{0D108BD9-81ED-4DB2-BD59-A6C34878D82A}">
                    <a16:rowId xmlns:a16="http://schemas.microsoft.com/office/drawing/2014/main" val="15469929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9412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AC1D0DC-1829-4F41-9FA7-4E8DC02AF55F}"/>
              </a:ext>
            </a:extLst>
          </p:cNvPr>
          <p:cNvSpPr/>
          <p:nvPr/>
        </p:nvSpPr>
        <p:spPr>
          <a:xfrm>
            <a:off x="0" y="0"/>
            <a:ext cx="299258" cy="6858000"/>
          </a:xfrm>
          <a:prstGeom prst="rect">
            <a:avLst/>
          </a:prstGeom>
          <a:pattFill prst="divot">
            <a:fgClr>
              <a:schemeClr val="accent1">
                <a:lumMod val="20000"/>
                <a:lumOff val="80000"/>
              </a:schemeClr>
            </a:fgClr>
            <a:bgClr>
              <a:schemeClr val="accent1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5F8CFBA-BC7E-4F5D-A71E-403DC5DE6D57}"/>
              </a:ext>
            </a:extLst>
          </p:cNvPr>
          <p:cNvSpPr txBox="1">
            <a:spLocks/>
          </p:cNvSpPr>
          <p:nvPr/>
        </p:nvSpPr>
        <p:spPr bwMode="auto">
          <a:xfrm>
            <a:off x="449363" y="197041"/>
            <a:ext cx="8764587" cy="874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sz="3600" b="1" dirty="0">
                <a:solidFill>
                  <a:srgbClr val="FF9300"/>
                </a:solidFill>
                <a:latin typeface="Avenir Book" panose="02000503020000020003" pitchFamily="2" charset="0"/>
              </a:rPr>
              <a:t>CLASSEMENT PAR PAYS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C54BBEBC-87CB-4868-B3F2-8863E76189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363" y="6014328"/>
            <a:ext cx="5021924" cy="68655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E05B18C2-97B3-4292-9780-183D7736C913}"/>
              </a:ext>
            </a:extLst>
          </p:cNvPr>
          <p:cNvSpPr/>
          <p:nvPr/>
        </p:nvSpPr>
        <p:spPr>
          <a:xfrm>
            <a:off x="543147" y="765206"/>
            <a:ext cx="1881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1- BURKINA-FASO</a:t>
            </a:r>
          </a:p>
        </p:txBody>
      </p:sp>
      <p:graphicFrame>
        <p:nvGraphicFramePr>
          <p:cNvPr id="12" name="Tableau 11">
            <a:extLst>
              <a:ext uri="{FF2B5EF4-FFF2-40B4-BE49-F238E27FC236}">
                <a16:creationId xmlns:a16="http://schemas.microsoft.com/office/drawing/2014/main" id="{9E3B259E-BD04-41E5-9CAE-D34DCCF590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3844631"/>
              </p:ext>
            </p:extLst>
          </p:nvPr>
        </p:nvGraphicFramePr>
        <p:xfrm>
          <a:off x="390902" y="1314904"/>
          <a:ext cx="11583379" cy="41497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284">
                  <a:extLst>
                    <a:ext uri="{9D8B030D-6E8A-4147-A177-3AD203B41FA5}">
                      <a16:colId xmlns:a16="http://schemas.microsoft.com/office/drawing/2014/main" val="3964833662"/>
                    </a:ext>
                  </a:extLst>
                </a:gridCol>
                <a:gridCol w="1196900">
                  <a:extLst>
                    <a:ext uri="{9D8B030D-6E8A-4147-A177-3AD203B41FA5}">
                      <a16:colId xmlns:a16="http://schemas.microsoft.com/office/drawing/2014/main" val="4275279993"/>
                    </a:ext>
                  </a:extLst>
                </a:gridCol>
                <a:gridCol w="661573">
                  <a:extLst>
                    <a:ext uri="{9D8B030D-6E8A-4147-A177-3AD203B41FA5}">
                      <a16:colId xmlns:a16="http://schemas.microsoft.com/office/drawing/2014/main" val="2672488544"/>
                    </a:ext>
                  </a:extLst>
                </a:gridCol>
                <a:gridCol w="597998">
                  <a:extLst>
                    <a:ext uri="{9D8B030D-6E8A-4147-A177-3AD203B41FA5}">
                      <a16:colId xmlns:a16="http://schemas.microsoft.com/office/drawing/2014/main" val="4137388081"/>
                    </a:ext>
                  </a:extLst>
                </a:gridCol>
                <a:gridCol w="597998">
                  <a:extLst>
                    <a:ext uri="{9D8B030D-6E8A-4147-A177-3AD203B41FA5}">
                      <a16:colId xmlns:a16="http://schemas.microsoft.com/office/drawing/2014/main" val="3277645598"/>
                    </a:ext>
                  </a:extLst>
                </a:gridCol>
                <a:gridCol w="646948">
                  <a:extLst>
                    <a:ext uri="{9D8B030D-6E8A-4147-A177-3AD203B41FA5}">
                      <a16:colId xmlns:a16="http://schemas.microsoft.com/office/drawing/2014/main" val="201678529"/>
                    </a:ext>
                  </a:extLst>
                </a:gridCol>
                <a:gridCol w="597998">
                  <a:extLst>
                    <a:ext uri="{9D8B030D-6E8A-4147-A177-3AD203B41FA5}">
                      <a16:colId xmlns:a16="http://schemas.microsoft.com/office/drawing/2014/main" val="2032540395"/>
                    </a:ext>
                  </a:extLst>
                </a:gridCol>
                <a:gridCol w="597998">
                  <a:extLst>
                    <a:ext uri="{9D8B030D-6E8A-4147-A177-3AD203B41FA5}">
                      <a16:colId xmlns:a16="http://schemas.microsoft.com/office/drawing/2014/main" val="977076973"/>
                    </a:ext>
                  </a:extLst>
                </a:gridCol>
                <a:gridCol w="597998">
                  <a:extLst>
                    <a:ext uri="{9D8B030D-6E8A-4147-A177-3AD203B41FA5}">
                      <a16:colId xmlns:a16="http://schemas.microsoft.com/office/drawing/2014/main" val="1417229415"/>
                    </a:ext>
                  </a:extLst>
                </a:gridCol>
                <a:gridCol w="646948">
                  <a:extLst>
                    <a:ext uri="{9D8B030D-6E8A-4147-A177-3AD203B41FA5}">
                      <a16:colId xmlns:a16="http://schemas.microsoft.com/office/drawing/2014/main" val="893444674"/>
                    </a:ext>
                  </a:extLst>
                </a:gridCol>
                <a:gridCol w="661573">
                  <a:extLst>
                    <a:ext uri="{9D8B030D-6E8A-4147-A177-3AD203B41FA5}">
                      <a16:colId xmlns:a16="http://schemas.microsoft.com/office/drawing/2014/main" val="2401147604"/>
                    </a:ext>
                  </a:extLst>
                </a:gridCol>
                <a:gridCol w="597998">
                  <a:extLst>
                    <a:ext uri="{9D8B030D-6E8A-4147-A177-3AD203B41FA5}">
                      <a16:colId xmlns:a16="http://schemas.microsoft.com/office/drawing/2014/main" val="764127051"/>
                    </a:ext>
                  </a:extLst>
                </a:gridCol>
                <a:gridCol w="666449">
                  <a:extLst>
                    <a:ext uri="{9D8B030D-6E8A-4147-A177-3AD203B41FA5}">
                      <a16:colId xmlns:a16="http://schemas.microsoft.com/office/drawing/2014/main" val="139360359"/>
                    </a:ext>
                  </a:extLst>
                </a:gridCol>
                <a:gridCol w="646948">
                  <a:extLst>
                    <a:ext uri="{9D8B030D-6E8A-4147-A177-3AD203B41FA5}">
                      <a16:colId xmlns:a16="http://schemas.microsoft.com/office/drawing/2014/main" val="3701931215"/>
                    </a:ext>
                  </a:extLst>
                </a:gridCol>
                <a:gridCol w="597998">
                  <a:extLst>
                    <a:ext uri="{9D8B030D-6E8A-4147-A177-3AD203B41FA5}">
                      <a16:colId xmlns:a16="http://schemas.microsoft.com/office/drawing/2014/main" val="2588233304"/>
                    </a:ext>
                  </a:extLst>
                </a:gridCol>
                <a:gridCol w="661573">
                  <a:extLst>
                    <a:ext uri="{9D8B030D-6E8A-4147-A177-3AD203B41FA5}">
                      <a16:colId xmlns:a16="http://schemas.microsoft.com/office/drawing/2014/main" val="88220748"/>
                    </a:ext>
                  </a:extLst>
                </a:gridCol>
                <a:gridCol w="676199">
                  <a:extLst>
                    <a:ext uri="{9D8B030D-6E8A-4147-A177-3AD203B41FA5}">
                      <a16:colId xmlns:a16="http://schemas.microsoft.com/office/drawing/2014/main" val="3166670368"/>
                    </a:ext>
                  </a:extLst>
                </a:gridCol>
                <a:gridCol w="597998">
                  <a:extLst>
                    <a:ext uri="{9D8B030D-6E8A-4147-A177-3AD203B41FA5}">
                      <a16:colId xmlns:a16="http://schemas.microsoft.com/office/drawing/2014/main" val="1141306997"/>
                    </a:ext>
                  </a:extLst>
                </a:gridCol>
              </a:tblGrid>
              <a:tr h="439383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RANG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CLUB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PUBLICATIONS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ABONNES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MENTIONS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A UN COMPTE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TWEETER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FOLLOWERS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FOLLOWING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 UN COMPTE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PUBLICATIONS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ABONNES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ABONNEMENT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 UN COMPTE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ABONNE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PUBLICATIONS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A UN SITE WEB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NOTE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514533"/>
                  </a:ext>
                </a:extLst>
              </a:tr>
              <a:tr h="654192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R.C Ouagadougou Millenium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1112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1 103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55,475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182166445"/>
                  </a:ext>
                </a:extLst>
              </a:tr>
              <a:tr h="439383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RC. Banfora Cascades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993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979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49,7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4219001318"/>
                  </a:ext>
                </a:extLst>
              </a:tr>
              <a:tr h="654192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R.C Ouagadougou Synergie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17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558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544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29,35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923407227"/>
                  </a:ext>
                </a:extLst>
              </a:tr>
              <a:tr h="654192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RC. Ouagadougou Savane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544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519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26,675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3386745464"/>
                  </a:ext>
                </a:extLst>
              </a:tr>
              <a:tr h="654192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RC. Ouagadougou ELITE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534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514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OUI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26,35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1264255442"/>
                  </a:ext>
                </a:extLst>
              </a:tr>
              <a:tr h="654192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RC. Bobo-Dioulasso soleil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7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178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176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 dirty="0">
                          <a:effectLst/>
                        </a:rPr>
                        <a:t>9,65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1435050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6944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B58F4E3-7D8A-4D50-8973-5D7C351E121B}"/>
              </a:ext>
            </a:extLst>
          </p:cNvPr>
          <p:cNvSpPr/>
          <p:nvPr/>
        </p:nvSpPr>
        <p:spPr>
          <a:xfrm>
            <a:off x="0" y="0"/>
            <a:ext cx="299258" cy="6858000"/>
          </a:xfrm>
          <a:prstGeom prst="rect">
            <a:avLst/>
          </a:prstGeom>
          <a:pattFill prst="divot">
            <a:fgClr>
              <a:schemeClr val="accent1">
                <a:lumMod val="20000"/>
                <a:lumOff val="80000"/>
              </a:schemeClr>
            </a:fgClr>
            <a:bgClr>
              <a:schemeClr val="accent1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C1A0385-6FB4-4F7D-8D89-4736BB0229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363" y="6014328"/>
            <a:ext cx="5021924" cy="68655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3597253-E495-4865-A6EE-47292DDDB8F5}"/>
              </a:ext>
            </a:extLst>
          </p:cNvPr>
          <p:cNvSpPr/>
          <p:nvPr/>
        </p:nvSpPr>
        <p:spPr>
          <a:xfrm>
            <a:off x="390902" y="395874"/>
            <a:ext cx="13702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2- CAP-VERT</a:t>
            </a:r>
          </a:p>
        </p:txBody>
      </p:sp>
      <p:graphicFrame>
        <p:nvGraphicFramePr>
          <p:cNvPr id="10" name="Tableau 9">
            <a:extLst>
              <a:ext uri="{FF2B5EF4-FFF2-40B4-BE49-F238E27FC236}">
                <a16:creationId xmlns:a16="http://schemas.microsoft.com/office/drawing/2014/main" id="{634E7CAB-BD39-439F-8C8D-48CD6439E5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975436"/>
              </p:ext>
            </p:extLst>
          </p:nvPr>
        </p:nvGraphicFramePr>
        <p:xfrm>
          <a:off x="449362" y="1045811"/>
          <a:ext cx="11557580" cy="41801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7951">
                  <a:extLst>
                    <a:ext uri="{9D8B030D-6E8A-4147-A177-3AD203B41FA5}">
                      <a16:colId xmlns:a16="http://schemas.microsoft.com/office/drawing/2014/main" val="486527376"/>
                    </a:ext>
                  </a:extLst>
                </a:gridCol>
                <a:gridCol w="908223">
                  <a:extLst>
                    <a:ext uri="{9D8B030D-6E8A-4147-A177-3AD203B41FA5}">
                      <a16:colId xmlns:a16="http://schemas.microsoft.com/office/drawing/2014/main" val="32618643"/>
                    </a:ext>
                  </a:extLst>
                </a:gridCol>
                <a:gridCol w="661521">
                  <a:extLst>
                    <a:ext uri="{9D8B030D-6E8A-4147-A177-3AD203B41FA5}">
                      <a16:colId xmlns:a16="http://schemas.microsoft.com/office/drawing/2014/main" val="294309037"/>
                    </a:ext>
                  </a:extLst>
                </a:gridCol>
                <a:gridCol w="597951">
                  <a:extLst>
                    <a:ext uri="{9D8B030D-6E8A-4147-A177-3AD203B41FA5}">
                      <a16:colId xmlns:a16="http://schemas.microsoft.com/office/drawing/2014/main" val="4134076176"/>
                    </a:ext>
                  </a:extLst>
                </a:gridCol>
                <a:gridCol w="597951">
                  <a:extLst>
                    <a:ext uri="{9D8B030D-6E8A-4147-A177-3AD203B41FA5}">
                      <a16:colId xmlns:a16="http://schemas.microsoft.com/office/drawing/2014/main" val="4049644067"/>
                    </a:ext>
                  </a:extLst>
                </a:gridCol>
                <a:gridCol w="646898">
                  <a:extLst>
                    <a:ext uri="{9D8B030D-6E8A-4147-A177-3AD203B41FA5}">
                      <a16:colId xmlns:a16="http://schemas.microsoft.com/office/drawing/2014/main" val="1378599305"/>
                    </a:ext>
                  </a:extLst>
                </a:gridCol>
                <a:gridCol w="597951">
                  <a:extLst>
                    <a:ext uri="{9D8B030D-6E8A-4147-A177-3AD203B41FA5}">
                      <a16:colId xmlns:a16="http://schemas.microsoft.com/office/drawing/2014/main" val="3532048360"/>
                    </a:ext>
                  </a:extLst>
                </a:gridCol>
                <a:gridCol w="597951">
                  <a:extLst>
                    <a:ext uri="{9D8B030D-6E8A-4147-A177-3AD203B41FA5}">
                      <a16:colId xmlns:a16="http://schemas.microsoft.com/office/drawing/2014/main" val="2560138358"/>
                    </a:ext>
                  </a:extLst>
                </a:gridCol>
                <a:gridCol w="597951">
                  <a:extLst>
                    <a:ext uri="{9D8B030D-6E8A-4147-A177-3AD203B41FA5}">
                      <a16:colId xmlns:a16="http://schemas.microsoft.com/office/drawing/2014/main" val="1078558681"/>
                    </a:ext>
                  </a:extLst>
                </a:gridCol>
                <a:gridCol w="646898">
                  <a:extLst>
                    <a:ext uri="{9D8B030D-6E8A-4147-A177-3AD203B41FA5}">
                      <a16:colId xmlns:a16="http://schemas.microsoft.com/office/drawing/2014/main" val="1332595124"/>
                    </a:ext>
                  </a:extLst>
                </a:gridCol>
                <a:gridCol w="661521">
                  <a:extLst>
                    <a:ext uri="{9D8B030D-6E8A-4147-A177-3AD203B41FA5}">
                      <a16:colId xmlns:a16="http://schemas.microsoft.com/office/drawing/2014/main" val="1484375050"/>
                    </a:ext>
                  </a:extLst>
                </a:gridCol>
                <a:gridCol w="597951">
                  <a:extLst>
                    <a:ext uri="{9D8B030D-6E8A-4147-A177-3AD203B41FA5}">
                      <a16:colId xmlns:a16="http://schemas.microsoft.com/office/drawing/2014/main" val="1344110150"/>
                    </a:ext>
                  </a:extLst>
                </a:gridCol>
                <a:gridCol w="666396">
                  <a:extLst>
                    <a:ext uri="{9D8B030D-6E8A-4147-A177-3AD203B41FA5}">
                      <a16:colId xmlns:a16="http://schemas.microsoft.com/office/drawing/2014/main" val="1966695497"/>
                    </a:ext>
                  </a:extLst>
                </a:gridCol>
                <a:gridCol w="646898">
                  <a:extLst>
                    <a:ext uri="{9D8B030D-6E8A-4147-A177-3AD203B41FA5}">
                      <a16:colId xmlns:a16="http://schemas.microsoft.com/office/drawing/2014/main" val="31993120"/>
                    </a:ext>
                  </a:extLst>
                </a:gridCol>
                <a:gridCol w="597951">
                  <a:extLst>
                    <a:ext uri="{9D8B030D-6E8A-4147-A177-3AD203B41FA5}">
                      <a16:colId xmlns:a16="http://schemas.microsoft.com/office/drawing/2014/main" val="3499646922"/>
                    </a:ext>
                  </a:extLst>
                </a:gridCol>
                <a:gridCol w="661521">
                  <a:extLst>
                    <a:ext uri="{9D8B030D-6E8A-4147-A177-3AD203B41FA5}">
                      <a16:colId xmlns:a16="http://schemas.microsoft.com/office/drawing/2014/main" val="1856084220"/>
                    </a:ext>
                  </a:extLst>
                </a:gridCol>
                <a:gridCol w="676145">
                  <a:extLst>
                    <a:ext uri="{9D8B030D-6E8A-4147-A177-3AD203B41FA5}">
                      <a16:colId xmlns:a16="http://schemas.microsoft.com/office/drawing/2014/main" val="300504916"/>
                    </a:ext>
                  </a:extLst>
                </a:gridCol>
                <a:gridCol w="597951">
                  <a:extLst>
                    <a:ext uri="{9D8B030D-6E8A-4147-A177-3AD203B41FA5}">
                      <a16:colId xmlns:a16="http://schemas.microsoft.com/office/drawing/2014/main" val="128918094"/>
                    </a:ext>
                  </a:extLst>
                </a:gridCol>
              </a:tblGrid>
              <a:tr h="382468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RANG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CLUB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PUBLICATIONS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ABONNES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MENTIONS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A UN COMPTE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TWEETER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FOLLOWERS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FOLLOWING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 UN COMPTE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PUBLICATIONS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ABONNES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ABONNEMENT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A UN COMPTE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ABONNE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PUBLICATIONS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A UN SITE WEB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NOTE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273226"/>
                  </a:ext>
                </a:extLst>
              </a:tr>
              <a:tr h="562613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RC. Da Praia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269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265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OUI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14,1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2433736288"/>
                  </a:ext>
                </a:extLst>
              </a:tr>
              <a:tr h="562613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R.C Mindelo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287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280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 dirty="0">
                          <a:effectLst/>
                        </a:rPr>
                        <a:t>14,375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1766924364"/>
                  </a:ext>
                </a:extLst>
              </a:tr>
              <a:tr h="1054903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RC. Ponta da Praia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425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423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OUI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 dirty="0">
                          <a:effectLst/>
                        </a:rPr>
                        <a:t>22,55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864213490"/>
                  </a:ext>
                </a:extLst>
              </a:tr>
              <a:tr h="562613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RC. Maria Pia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86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1127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1 072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OUI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39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OUI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 dirty="0">
                          <a:effectLst/>
                        </a:rPr>
                        <a:t>65,075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4230763851"/>
                  </a:ext>
                </a:extLst>
              </a:tr>
              <a:tr h="1054903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800" u="none" strike="noStrike">
                          <a:effectLst/>
                        </a:rPr>
                        <a:t>R.C da Praia da Rocha</a:t>
                      </a:r>
                      <a:endParaRPr lang="pt-B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700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671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OUI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776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900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OUI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1038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1209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OUI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 dirty="0">
                          <a:effectLst/>
                        </a:rPr>
                        <a:t>132,75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2068625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707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6568EBB-6D16-472D-87F3-DB20833C8E8B}"/>
              </a:ext>
            </a:extLst>
          </p:cNvPr>
          <p:cNvSpPr/>
          <p:nvPr/>
        </p:nvSpPr>
        <p:spPr>
          <a:xfrm>
            <a:off x="0" y="0"/>
            <a:ext cx="299258" cy="6858000"/>
          </a:xfrm>
          <a:prstGeom prst="rect">
            <a:avLst/>
          </a:prstGeom>
          <a:pattFill prst="divot">
            <a:fgClr>
              <a:schemeClr val="accent1">
                <a:lumMod val="20000"/>
                <a:lumOff val="80000"/>
              </a:schemeClr>
            </a:fgClr>
            <a:bgClr>
              <a:schemeClr val="accent1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42D9EAF-D377-4F19-9BEF-D840849C04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363" y="6014328"/>
            <a:ext cx="5021924" cy="68655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2368BCA-23D1-43BC-B10D-2A34D78205D5}"/>
              </a:ext>
            </a:extLst>
          </p:cNvPr>
          <p:cNvSpPr/>
          <p:nvPr/>
        </p:nvSpPr>
        <p:spPr>
          <a:xfrm>
            <a:off x="390902" y="395874"/>
            <a:ext cx="18321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3- CÔTE D’IVOIRE</a:t>
            </a:r>
          </a:p>
        </p:txBody>
      </p:sp>
      <p:graphicFrame>
        <p:nvGraphicFramePr>
          <p:cNvPr id="13" name="Tableau 12">
            <a:extLst>
              <a:ext uri="{FF2B5EF4-FFF2-40B4-BE49-F238E27FC236}">
                <a16:creationId xmlns:a16="http://schemas.microsoft.com/office/drawing/2014/main" id="{B356CF79-056F-473A-95B5-E1F1D91F5C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653144"/>
              </p:ext>
            </p:extLst>
          </p:nvPr>
        </p:nvGraphicFramePr>
        <p:xfrm>
          <a:off x="384179" y="1007270"/>
          <a:ext cx="11688072" cy="460975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3176">
                  <a:extLst>
                    <a:ext uri="{9D8B030D-6E8A-4147-A177-3AD203B41FA5}">
                      <a16:colId xmlns:a16="http://schemas.microsoft.com/office/drawing/2014/main" val="1228595505"/>
                    </a:ext>
                  </a:extLst>
                </a:gridCol>
                <a:gridCol w="910512">
                  <a:extLst>
                    <a:ext uri="{9D8B030D-6E8A-4147-A177-3AD203B41FA5}">
                      <a16:colId xmlns:a16="http://schemas.microsoft.com/office/drawing/2014/main" val="1426263493"/>
                    </a:ext>
                  </a:extLst>
                </a:gridCol>
                <a:gridCol w="659649">
                  <a:extLst>
                    <a:ext uri="{9D8B030D-6E8A-4147-A177-3AD203B41FA5}">
                      <a16:colId xmlns:a16="http://schemas.microsoft.com/office/drawing/2014/main" val="2675550574"/>
                    </a:ext>
                  </a:extLst>
                </a:gridCol>
                <a:gridCol w="659649">
                  <a:extLst>
                    <a:ext uri="{9D8B030D-6E8A-4147-A177-3AD203B41FA5}">
                      <a16:colId xmlns:a16="http://schemas.microsoft.com/office/drawing/2014/main" val="3005425348"/>
                    </a:ext>
                  </a:extLst>
                </a:gridCol>
                <a:gridCol w="659649">
                  <a:extLst>
                    <a:ext uri="{9D8B030D-6E8A-4147-A177-3AD203B41FA5}">
                      <a16:colId xmlns:a16="http://schemas.microsoft.com/office/drawing/2014/main" val="1227160225"/>
                    </a:ext>
                  </a:extLst>
                </a:gridCol>
                <a:gridCol w="659649">
                  <a:extLst>
                    <a:ext uri="{9D8B030D-6E8A-4147-A177-3AD203B41FA5}">
                      <a16:colId xmlns:a16="http://schemas.microsoft.com/office/drawing/2014/main" val="2086951451"/>
                    </a:ext>
                  </a:extLst>
                </a:gridCol>
                <a:gridCol w="659649">
                  <a:extLst>
                    <a:ext uri="{9D8B030D-6E8A-4147-A177-3AD203B41FA5}">
                      <a16:colId xmlns:a16="http://schemas.microsoft.com/office/drawing/2014/main" val="239752476"/>
                    </a:ext>
                  </a:extLst>
                </a:gridCol>
                <a:gridCol w="659649">
                  <a:extLst>
                    <a:ext uri="{9D8B030D-6E8A-4147-A177-3AD203B41FA5}">
                      <a16:colId xmlns:a16="http://schemas.microsoft.com/office/drawing/2014/main" val="877180398"/>
                    </a:ext>
                  </a:extLst>
                </a:gridCol>
                <a:gridCol w="659649">
                  <a:extLst>
                    <a:ext uri="{9D8B030D-6E8A-4147-A177-3AD203B41FA5}">
                      <a16:colId xmlns:a16="http://schemas.microsoft.com/office/drawing/2014/main" val="3565798693"/>
                    </a:ext>
                  </a:extLst>
                </a:gridCol>
                <a:gridCol w="659649">
                  <a:extLst>
                    <a:ext uri="{9D8B030D-6E8A-4147-A177-3AD203B41FA5}">
                      <a16:colId xmlns:a16="http://schemas.microsoft.com/office/drawing/2014/main" val="2533940688"/>
                    </a:ext>
                  </a:extLst>
                </a:gridCol>
                <a:gridCol w="659649">
                  <a:extLst>
                    <a:ext uri="{9D8B030D-6E8A-4147-A177-3AD203B41FA5}">
                      <a16:colId xmlns:a16="http://schemas.microsoft.com/office/drawing/2014/main" val="2800998972"/>
                    </a:ext>
                  </a:extLst>
                </a:gridCol>
                <a:gridCol w="659649">
                  <a:extLst>
                    <a:ext uri="{9D8B030D-6E8A-4147-A177-3AD203B41FA5}">
                      <a16:colId xmlns:a16="http://schemas.microsoft.com/office/drawing/2014/main" val="2014600030"/>
                    </a:ext>
                  </a:extLst>
                </a:gridCol>
                <a:gridCol w="659649">
                  <a:extLst>
                    <a:ext uri="{9D8B030D-6E8A-4147-A177-3AD203B41FA5}">
                      <a16:colId xmlns:a16="http://schemas.microsoft.com/office/drawing/2014/main" val="141162802"/>
                    </a:ext>
                  </a:extLst>
                </a:gridCol>
                <a:gridCol w="659649">
                  <a:extLst>
                    <a:ext uri="{9D8B030D-6E8A-4147-A177-3AD203B41FA5}">
                      <a16:colId xmlns:a16="http://schemas.microsoft.com/office/drawing/2014/main" val="4261458840"/>
                    </a:ext>
                  </a:extLst>
                </a:gridCol>
                <a:gridCol w="659649">
                  <a:extLst>
                    <a:ext uri="{9D8B030D-6E8A-4147-A177-3AD203B41FA5}">
                      <a16:colId xmlns:a16="http://schemas.microsoft.com/office/drawing/2014/main" val="2957836063"/>
                    </a:ext>
                  </a:extLst>
                </a:gridCol>
                <a:gridCol w="659649">
                  <a:extLst>
                    <a:ext uri="{9D8B030D-6E8A-4147-A177-3AD203B41FA5}">
                      <a16:colId xmlns:a16="http://schemas.microsoft.com/office/drawing/2014/main" val="1718802597"/>
                    </a:ext>
                  </a:extLst>
                </a:gridCol>
                <a:gridCol w="659649">
                  <a:extLst>
                    <a:ext uri="{9D8B030D-6E8A-4147-A177-3AD203B41FA5}">
                      <a16:colId xmlns:a16="http://schemas.microsoft.com/office/drawing/2014/main" val="2514269762"/>
                    </a:ext>
                  </a:extLst>
                </a:gridCol>
                <a:gridCol w="659649">
                  <a:extLst>
                    <a:ext uri="{9D8B030D-6E8A-4147-A177-3AD203B41FA5}">
                      <a16:colId xmlns:a16="http://schemas.microsoft.com/office/drawing/2014/main" val="3518190112"/>
                    </a:ext>
                  </a:extLst>
                </a:gridCol>
              </a:tblGrid>
              <a:tr h="209112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 dirty="0">
                          <a:effectLst/>
                        </a:rPr>
                        <a:t>RANG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86" marR="4386" marT="4386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CLUB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86" marR="4386" marT="4386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 dirty="0">
                          <a:effectLst/>
                        </a:rPr>
                        <a:t>PUBLICATIONS</a:t>
                      </a:r>
                      <a:endParaRPr lang="fr-FR" sz="6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86" marR="4386" marT="4386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ABONNES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86" marR="4386" marT="4386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MENTIONS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86" marR="4386" marT="4386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A UN COMPTE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86" marR="4386" marT="4386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TWEETER</a:t>
                      </a:r>
                      <a:endParaRPr lang="fr-FR" sz="6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86" marR="4386" marT="4386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FOLLOWERS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86" marR="4386" marT="4386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FOLLOWING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86" marR="4386" marT="4386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A UN COMPTE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86" marR="4386" marT="4386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PUBLICATIONS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86" marR="4386" marT="4386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ABONNES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86" marR="4386" marT="4386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ABONNEMENT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86" marR="4386" marT="4386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A UN COMPTE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86" marR="4386" marT="4386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ABONNE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86" marR="4386" marT="4386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PUBLICATIONS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86" marR="4386" marT="4386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A UN SITE WEB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86" marR="4386" marT="4386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 dirty="0">
                          <a:effectLst/>
                        </a:rPr>
                        <a:t>NOTE</a:t>
                      </a:r>
                      <a:endParaRPr lang="fr-FR" sz="6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86" marR="4386" marT="4386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077810"/>
                  </a:ext>
                </a:extLst>
              </a:tr>
              <a:tr h="111526"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Ivoire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194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10697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10511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210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 dirty="0">
                          <a:effectLst/>
                        </a:rPr>
                        <a:t>555,175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extLst>
                  <a:ext uri="{0D108BD9-81ED-4DB2-BD59-A6C34878D82A}">
                    <a16:rowId xmlns:a16="http://schemas.microsoft.com/office/drawing/2014/main" val="979260408"/>
                  </a:ext>
                </a:extLst>
              </a:tr>
              <a:tr h="209112"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Abidjan Akwaba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3438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3451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CI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600" u="none" strike="noStrike" dirty="0">
                          <a:effectLst/>
                        </a:rPr>
                        <a:t>690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1892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 dirty="0">
                          <a:effectLst/>
                        </a:rPr>
                        <a:t>289,175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extLst>
                  <a:ext uri="{0D108BD9-81ED-4DB2-BD59-A6C34878D82A}">
                    <a16:rowId xmlns:a16="http://schemas.microsoft.com/office/drawing/2014/main" val="1457998712"/>
                  </a:ext>
                </a:extLst>
              </a:tr>
              <a:tr h="111526"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3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e-Club 9101 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23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4640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4586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 dirty="0">
                          <a:effectLst/>
                        </a:rPr>
                        <a:t>233,05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extLst>
                  <a:ext uri="{0D108BD9-81ED-4DB2-BD59-A6C34878D82A}">
                    <a16:rowId xmlns:a16="http://schemas.microsoft.com/office/drawing/2014/main" val="997751106"/>
                  </a:ext>
                </a:extLst>
              </a:tr>
              <a:tr h="209112"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Abidjan Cocody 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3228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3136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31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90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177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 dirty="0">
                          <a:effectLst/>
                        </a:rPr>
                        <a:t>174,575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extLst>
                  <a:ext uri="{0D108BD9-81ED-4DB2-BD59-A6C34878D82A}">
                    <a16:rowId xmlns:a16="http://schemas.microsoft.com/office/drawing/2014/main" val="2032331509"/>
                  </a:ext>
                </a:extLst>
              </a:tr>
              <a:tr h="209112"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Abidjan Atlantis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181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2508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2399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140,925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extLst>
                  <a:ext uri="{0D108BD9-81ED-4DB2-BD59-A6C34878D82A}">
                    <a16:rowId xmlns:a16="http://schemas.microsoft.com/office/drawing/2014/main" val="3525164136"/>
                  </a:ext>
                </a:extLst>
              </a:tr>
              <a:tr h="311345"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6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Abidjan Deux Plateaux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66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1722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1584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89,35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extLst>
                  <a:ext uri="{0D108BD9-81ED-4DB2-BD59-A6C34878D82A}">
                    <a16:rowId xmlns:a16="http://schemas.microsoft.com/office/drawing/2014/main" val="1660698421"/>
                  </a:ext>
                </a:extLst>
              </a:tr>
              <a:tr h="111526"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7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Elixir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56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946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910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52,1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extLst>
                  <a:ext uri="{0D108BD9-81ED-4DB2-BD59-A6C34878D82A}">
                    <a16:rowId xmlns:a16="http://schemas.microsoft.com/office/drawing/2014/main" val="46710718"/>
                  </a:ext>
                </a:extLst>
              </a:tr>
              <a:tr h="209112"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8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Abidjan Riviera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9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915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866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45,575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extLst>
                  <a:ext uri="{0D108BD9-81ED-4DB2-BD59-A6C34878D82A}">
                    <a16:rowId xmlns:a16="http://schemas.microsoft.com/office/drawing/2014/main" val="4189647712"/>
                  </a:ext>
                </a:extLst>
              </a:tr>
              <a:tr h="209112"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9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R.C Abidjan Biétry 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12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842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786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66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9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44,425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extLst>
                  <a:ext uri="{0D108BD9-81ED-4DB2-BD59-A6C34878D82A}">
                    <a16:rowId xmlns:a16="http://schemas.microsoft.com/office/drawing/2014/main" val="846232979"/>
                  </a:ext>
                </a:extLst>
              </a:tr>
              <a:tr h="311345"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Club Yamoussoukro 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28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835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764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42,875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extLst>
                  <a:ext uri="{0D108BD9-81ED-4DB2-BD59-A6C34878D82A}">
                    <a16:rowId xmlns:a16="http://schemas.microsoft.com/office/drawing/2014/main" val="1982267766"/>
                  </a:ext>
                </a:extLst>
              </a:tr>
              <a:tr h="311345"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11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R.C Yamoussoukro Président 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835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820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41,475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extLst>
                  <a:ext uri="{0D108BD9-81ED-4DB2-BD59-A6C34878D82A}">
                    <a16:rowId xmlns:a16="http://schemas.microsoft.com/office/drawing/2014/main" val="1806734711"/>
                  </a:ext>
                </a:extLst>
              </a:tr>
              <a:tr h="209112"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12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Bingerville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781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770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38,975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extLst>
                  <a:ext uri="{0D108BD9-81ED-4DB2-BD59-A6C34878D82A}">
                    <a16:rowId xmlns:a16="http://schemas.microsoft.com/office/drawing/2014/main" val="2991880461"/>
                  </a:ext>
                </a:extLst>
              </a:tr>
              <a:tr h="209112"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13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R.C Man Cascades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679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657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33,7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extLst>
                  <a:ext uri="{0D108BD9-81ED-4DB2-BD59-A6C34878D82A}">
                    <a16:rowId xmlns:a16="http://schemas.microsoft.com/office/drawing/2014/main" val="1065707288"/>
                  </a:ext>
                </a:extLst>
              </a:tr>
              <a:tr h="311345"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14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R.C Bingerville Paris-Village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592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545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28,725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extLst>
                  <a:ext uri="{0D108BD9-81ED-4DB2-BD59-A6C34878D82A}">
                    <a16:rowId xmlns:a16="http://schemas.microsoft.com/office/drawing/2014/main" val="2594814565"/>
                  </a:ext>
                </a:extLst>
              </a:tr>
              <a:tr h="209112"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San Pedro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576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567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28,675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extLst>
                  <a:ext uri="{0D108BD9-81ED-4DB2-BD59-A6C34878D82A}">
                    <a16:rowId xmlns:a16="http://schemas.microsoft.com/office/drawing/2014/main" val="2263929971"/>
                  </a:ext>
                </a:extLst>
              </a:tr>
              <a:tr h="209112"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16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R.C Abidjan Lagunes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49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481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462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28,575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extLst>
                  <a:ext uri="{0D108BD9-81ED-4DB2-BD59-A6C34878D82A}">
                    <a16:rowId xmlns:a16="http://schemas.microsoft.com/office/drawing/2014/main" val="134154165"/>
                  </a:ext>
                </a:extLst>
              </a:tr>
              <a:tr h="209112"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17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Abidjan Excelsior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48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477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464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28,425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extLst>
                  <a:ext uri="{0D108BD9-81ED-4DB2-BD59-A6C34878D82A}">
                    <a16:rowId xmlns:a16="http://schemas.microsoft.com/office/drawing/2014/main" val="1988556059"/>
                  </a:ext>
                </a:extLst>
              </a:tr>
              <a:tr h="209112"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18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R.C Abidjan Adjamé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16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536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521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28,125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extLst>
                  <a:ext uri="{0D108BD9-81ED-4DB2-BD59-A6C34878D82A}">
                    <a16:rowId xmlns:a16="http://schemas.microsoft.com/office/drawing/2014/main" val="542455479"/>
                  </a:ext>
                </a:extLst>
              </a:tr>
              <a:tr h="311345"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19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OCÉAN de Grand-Bassam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19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444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420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OUI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23,7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extLst>
                  <a:ext uri="{0D108BD9-81ED-4DB2-BD59-A6C34878D82A}">
                    <a16:rowId xmlns:a16="http://schemas.microsoft.com/office/drawing/2014/main" val="3442240543"/>
                  </a:ext>
                </a:extLst>
              </a:tr>
              <a:tr h="209112"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20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RC. Rotary Club Bonoua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48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40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 dirty="0">
                          <a:effectLst/>
                        </a:rPr>
                        <a:t>0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 dirty="0">
                          <a:effectLst/>
                        </a:rPr>
                        <a:t>2,3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86" marR="4386" marT="4386" marB="0" anchor="b"/>
                </a:tc>
                <a:extLst>
                  <a:ext uri="{0D108BD9-81ED-4DB2-BD59-A6C34878D82A}">
                    <a16:rowId xmlns:a16="http://schemas.microsoft.com/office/drawing/2014/main" val="9762527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4075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7FE691B-B1B4-49D9-B80E-57DDA1B30062}"/>
              </a:ext>
            </a:extLst>
          </p:cNvPr>
          <p:cNvSpPr/>
          <p:nvPr/>
        </p:nvSpPr>
        <p:spPr>
          <a:xfrm>
            <a:off x="0" y="0"/>
            <a:ext cx="299258" cy="6858000"/>
          </a:xfrm>
          <a:prstGeom prst="rect">
            <a:avLst/>
          </a:prstGeom>
          <a:pattFill prst="divot">
            <a:fgClr>
              <a:schemeClr val="accent1">
                <a:lumMod val="20000"/>
                <a:lumOff val="80000"/>
              </a:schemeClr>
            </a:fgClr>
            <a:bgClr>
              <a:schemeClr val="accent1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03D7757-34E9-4667-B483-86ED44B1AA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363" y="6014328"/>
            <a:ext cx="5021924" cy="68655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0059B72-FCDB-4E41-BAAB-92C41814105F}"/>
              </a:ext>
            </a:extLst>
          </p:cNvPr>
          <p:cNvSpPr/>
          <p:nvPr/>
        </p:nvSpPr>
        <p:spPr>
          <a:xfrm>
            <a:off x="390902" y="395874"/>
            <a:ext cx="12170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4- GAMBIE</a:t>
            </a:r>
          </a:p>
        </p:txBody>
      </p:sp>
      <p:graphicFrame>
        <p:nvGraphicFramePr>
          <p:cNvPr id="9" name="Tableau 8">
            <a:extLst>
              <a:ext uri="{FF2B5EF4-FFF2-40B4-BE49-F238E27FC236}">
                <a16:creationId xmlns:a16="http://schemas.microsoft.com/office/drawing/2014/main" id="{2A6A6D6B-AE15-46AF-8E6D-ED7B563FB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771249"/>
              </p:ext>
            </p:extLst>
          </p:nvPr>
        </p:nvGraphicFramePr>
        <p:xfrm>
          <a:off x="449363" y="1208699"/>
          <a:ext cx="11372526" cy="30665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4608">
                  <a:extLst>
                    <a:ext uri="{9D8B030D-6E8A-4147-A177-3AD203B41FA5}">
                      <a16:colId xmlns:a16="http://schemas.microsoft.com/office/drawing/2014/main" val="2037553117"/>
                    </a:ext>
                  </a:extLst>
                </a:gridCol>
                <a:gridCol w="604608">
                  <a:extLst>
                    <a:ext uri="{9D8B030D-6E8A-4147-A177-3AD203B41FA5}">
                      <a16:colId xmlns:a16="http://schemas.microsoft.com/office/drawing/2014/main" val="1796909452"/>
                    </a:ext>
                  </a:extLst>
                </a:gridCol>
                <a:gridCol w="668886">
                  <a:extLst>
                    <a:ext uri="{9D8B030D-6E8A-4147-A177-3AD203B41FA5}">
                      <a16:colId xmlns:a16="http://schemas.microsoft.com/office/drawing/2014/main" val="2900122697"/>
                    </a:ext>
                  </a:extLst>
                </a:gridCol>
                <a:gridCol w="604608">
                  <a:extLst>
                    <a:ext uri="{9D8B030D-6E8A-4147-A177-3AD203B41FA5}">
                      <a16:colId xmlns:a16="http://schemas.microsoft.com/office/drawing/2014/main" val="3210726894"/>
                    </a:ext>
                  </a:extLst>
                </a:gridCol>
                <a:gridCol w="604608">
                  <a:extLst>
                    <a:ext uri="{9D8B030D-6E8A-4147-A177-3AD203B41FA5}">
                      <a16:colId xmlns:a16="http://schemas.microsoft.com/office/drawing/2014/main" val="661291981"/>
                    </a:ext>
                  </a:extLst>
                </a:gridCol>
                <a:gridCol w="654100">
                  <a:extLst>
                    <a:ext uri="{9D8B030D-6E8A-4147-A177-3AD203B41FA5}">
                      <a16:colId xmlns:a16="http://schemas.microsoft.com/office/drawing/2014/main" val="1670864732"/>
                    </a:ext>
                  </a:extLst>
                </a:gridCol>
                <a:gridCol w="604608">
                  <a:extLst>
                    <a:ext uri="{9D8B030D-6E8A-4147-A177-3AD203B41FA5}">
                      <a16:colId xmlns:a16="http://schemas.microsoft.com/office/drawing/2014/main" val="1966864533"/>
                    </a:ext>
                  </a:extLst>
                </a:gridCol>
                <a:gridCol w="604608">
                  <a:extLst>
                    <a:ext uri="{9D8B030D-6E8A-4147-A177-3AD203B41FA5}">
                      <a16:colId xmlns:a16="http://schemas.microsoft.com/office/drawing/2014/main" val="3740195609"/>
                    </a:ext>
                  </a:extLst>
                </a:gridCol>
                <a:gridCol w="604608">
                  <a:extLst>
                    <a:ext uri="{9D8B030D-6E8A-4147-A177-3AD203B41FA5}">
                      <a16:colId xmlns:a16="http://schemas.microsoft.com/office/drawing/2014/main" val="229423937"/>
                    </a:ext>
                  </a:extLst>
                </a:gridCol>
                <a:gridCol w="654100">
                  <a:extLst>
                    <a:ext uri="{9D8B030D-6E8A-4147-A177-3AD203B41FA5}">
                      <a16:colId xmlns:a16="http://schemas.microsoft.com/office/drawing/2014/main" val="1047462485"/>
                    </a:ext>
                  </a:extLst>
                </a:gridCol>
                <a:gridCol w="668886">
                  <a:extLst>
                    <a:ext uri="{9D8B030D-6E8A-4147-A177-3AD203B41FA5}">
                      <a16:colId xmlns:a16="http://schemas.microsoft.com/office/drawing/2014/main" val="2555805047"/>
                    </a:ext>
                  </a:extLst>
                </a:gridCol>
                <a:gridCol w="604608">
                  <a:extLst>
                    <a:ext uri="{9D8B030D-6E8A-4147-A177-3AD203B41FA5}">
                      <a16:colId xmlns:a16="http://schemas.microsoft.com/office/drawing/2014/main" val="944132329"/>
                    </a:ext>
                  </a:extLst>
                </a:gridCol>
                <a:gridCol w="673815">
                  <a:extLst>
                    <a:ext uri="{9D8B030D-6E8A-4147-A177-3AD203B41FA5}">
                      <a16:colId xmlns:a16="http://schemas.microsoft.com/office/drawing/2014/main" val="2550329048"/>
                    </a:ext>
                  </a:extLst>
                </a:gridCol>
                <a:gridCol w="654100">
                  <a:extLst>
                    <a:ext uri="{9D8B030D-6E8A-4147-A177-3AD203B41FA5}">
                      <a16:colId xmlns:a16="http://schemas.microsoft.com/office/drawing/2014/main" val="1946671267"/>
                    </a:ext>
                  </a:extLst>
                </a:gridCol>
                <a:gridCol w="604608">
                  <a:extLst>
                    <a:ext uri="{9D8B030D-6E8A-4147-A177-3AD203B41FA5}">
                      <a16:colId xmlns:a16="http://schemas.microsoft.com/office/drawing/2014/main" val="3305973836"/>
                    </a:ext>
                  </a:extLst>
                </a:gridCol>
                <a:gridCol w="668886">
                  <a:extLst>
                    <a:ext uri="{9D8B030D-6E8A-4147-A177-3AD203B41FA5}">
                      <a16:colId xmlns:a16="http://schemas.microsoft.com/office/drawing/2014/main" val="2618848507"/>
                    </a:ext>
                  </a:extLst>
                </a:gridCol>
                <a:gridCol w="683673">
                  <a:extLst>
                    <a:ext uri="{9D8B030D-6E8A-4147-A177-3AD203B41FA5}">
                      <a16:colId xmlns:a16="http://schemas.microsoft.com/office/drawing/2014/main" val="2401746768"/>
                    </a:ext>
                  </a:extLst>
                </a:gridCol>
                <a:gridCol w="604608">
                  <a:extLst>
                    <a:ext uri="{9D8B030D-6E8A-4147-A177-3AD203B41FA5}">
                      <a16:colId xmlns:a16="http://schemas.microsoft.com/office/drawing/2014/main" val="447511254"/>
                    </a:ext>
                  </a:extLst>
                </a:gridCol>
              </a:tblGrid>
              <a:tr h="308301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RANG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CLUB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PUBLICATIONS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ABONNES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MENTIONS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 UN COMPTE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TWEETER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FOLLOWERS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FOLLOWING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 UN COMPTE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PUBLICATIONS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ABONNES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ABONNEMENT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 UN COMPTE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ABONNE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PUBLICATIONS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 UN SITE WEB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NOTE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328962"/>
                  </a:ext>
                </a:extLst>
              </a:tr>
              <a:tr h="1019371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R.C of Fajara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769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 dirty="0">
                          <a:effectLst/>
                        </a:rPr>
                        <a:t>759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 dirty="0">
                          <a:effectLst/>
                        </a:rPr>
                        <a:t>0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OUI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 dirty="0">
                          <a:effectLst/>
                        </a:rPr>
                        <a:t>38,3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2889953077"/>
                  </a:ext>
                </a:extLst>
              </a:tr>
              <a:tr h="1738893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RC.  of Banjul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513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 dirty="0">
                          <a:effectLst/>
                        </a:rPr>
                        <a:t>502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OUI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 dirty="0">
                          <a:effectLst/>
                        </a:rPr>
                        <a:t>25,625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15376550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8002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83E4EAB-C4DD-486A-AE4D-BB82C19C632D}"/>
              </a:ext>
            </a:extLst>
          </p:cNvPr>
          <p:cNvSpPr/>
          <p:nvPr/>
        </p:nvSpPr>
        <p:spPr>
          <a:xfrm>
            <a:off x="0" y="0"/>
            <a:ext cx="299258" cy="6858000"/>
          </a:xfrm>
          <a:prstGeom prst="rect">
            <a:avLst/>
          </a:prstGeom>
          <a:pattFill prst="divot">
            <a:fgClr>
              <a:schemeClr val="accent1">
                <a:lumMod val="20000"/>
                <a:lumOff val="80000"/>
              </a:schemeClr>
            </a:fgClr>
            <a:bgClr>
              <a:schemeClr val="accent1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3A03034-265C-49A7-92C9-5148D05F8C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363" y="6014328"/>
            <a:ext cx="5021924" cy="68655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CFFD86C-4F4B-4087-B6B5-07490FDA3F4E}"/>
              </a:ext>
            </a:extLst>
          </p:cNvPr>
          <p:cNvSpPr/>
          <p:nvPr/>
        </p:nvSpPr>
        <p:spPr>
          <a:xfrm>
            <a:off x="390902" y="395874"/>
            <a:ext cx="11608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5- GUINEE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3FF115BF-1788-4A6C-A22B-96C1882FD4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545412"/>
              </p:ext>
            </p:extLst>
          </p:nvPr>
        </p:nvGraphicFramePr>
        <p:xfrm>
          <a:off x="390902" y="1281339"/>
          <a:ext cx="11677027" cy="370950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0502">
                  <a:extLst>
                    <a:ext uri="{9D8B030D-6E8A-4147-A177-3AD203B41FA5}">
                      <a16:colId xmlns:a16="http://schemas.microsoft.com/office/drawing/2014/main" val="3358303532"/>
                    </a:ext>
                  </a:extLst>
                </a:gridCol>
                <a:gridCol w="1102842">
                  <a:extLst>
                    <a:ext uri="{9D8B030D-6E8A-4147-A177-3AD203B41FA5}">
                      <a16:colId xmlns:a16="http://schemas.microsoft.com/office/drawing/2014/main" val="2270658115"/>
                    </a:ext>
                  </a:extLst>
                </a:gridCol>
                <a:gridCol w="645822">
                  <a:extLst>
                    <a:ext uri="{9D8B030D-6E8A-4147-A177-3AD203B41FA5}">
                      <a16:colId xmlns:a16="http://schemas.microsoft.com/office/drawing/2014/main" val="1713634026"/>
                    </a:ext>
                  </a:extLst>
                </a:gridCol>
                <a:gridCol w="610502">
                  <a:extLst>
                    <a:ext uri="{9D8B030D-6E8A-4147-A177-3AD203B41FA5}">
                      <a16:colId xmlns:a16="http://schemas.microsoft.com/office/drawing/2014/main" val="2223768430"/>
                    </a:ext>
                  </a:extLst>
                </a:gridCol>
                <a:gridCol w="610502">
                  <a:extLst>
                    <a:ext uri="{9D8B030D-6E8A-4147-A177-3AD203B41FA5}">
                      <a16:colId xmlns:a16="http://schemas.microsoft.com/office/drawing/2014/main" val="1212338988"/>
                    </a:ext>
                  </a:extLst>
                </a:gridCol>
                <a:gridCol w="610502">
                  <a:extLst>
                    <a:ext uri="{9D8B030D-6E8A-4147-A177-3AD203B41FA5}">
                      <a16:colId xmlns:a16="http://schemas.microsoft.com/office/drawing/2014/main" val="3555171771"/>
                    </a:ext>
                  </a:extLst>
                </a:gridCol>
                <a:gridCol w="610502">
                  <a:extLst>
                    <a:ext uri="{9D8B030D-6E8A-4147-A177-3AD203B41FA5}">
                      <a16:colId xmlns:a16="http://schemas.microsoft.com/office/drawing/2014/main" val="869184881"/>
                    </a:ext>
                  </a:extLst>
                </a:gridCol>
                <a:gridCol w="610502">
                  <a:extLst>
                    <a:ext uri="{9D8B030D-6E8A-4147-A177-3AD203B41FA5}">
                      <a16:colId xmlns:a16="http://schemas.microsoft.com/office/drawing/2014/main" val="813423077"/>
                    </a:ext>
                  </a:extLst>
                </a:gridCol>
                <a:gridCol w="610502">
                  <a:extLst>
                    <a:ext uri="{9D8B030D-6E8A-4147-A177-3AD203B41FA5}">
                      <a16:colId xmlns:a16="http://schemas.microsoft.com/office/drawing/2014/main" val="3642256512"/>
                    </a:ext>
                  </a:extLst>
                </a:gridCol>
                <a:gridCol w="610502">
                  <a:extLst>
                    <a:ext uri="{9D8B030D-6E8A-4147-A177-3AD203B41FA5}">
                      <a16:colId xmlns:a16="http://schemas.microsoft.com/office/drawing/2014/main" val="3837277773"/>
                    </a:ext>
                  </a:extLst>
                </a:gridCol>
                <a:gridCol w="645822">
                  <a:extLst>
                    <a:ext uri="{9D8B030D-6E8A-4147-A177-3AD203B41FA5}">
                      <a16:colId xmlns:a16="http://schemas.microsoft.com/office/drawing/2014/main" val="130469072"/>
                    </a:ext>
                  </a:extLst>
                </a:gridCol>
                <a:gridCol w="610502">
                  <a:extLst>
                    <a:ext uri="{9D8B030D-6E8A-4147-A177-3AD203B41FA5}">
                      <a16:colId xmlns:a16="http://schemas.microsoft.com/office/drawing/2014/main" val="3637464364"/>
                    </a:ext>
                  </a:extLst>
                </a:gridCol>
                <a:gridCol w="650585">
                  <a:extLst>
                    <a:ext uri="{9D8B030D-6E8A-4147-A177-3AD203B41FA5}">
                      <a16:colId xmlns:a16="http://schemas.microsoft.com/office/drawing/2014/main" val="952321841"/>
                    </a:ext>
                  </a:extLst>
                </a:gridCol>
                <a:gridCol w="610502">
                  <a:extLst>
                    <a:ext uri="{9D8B030D-6E8A-4147-A177-3AD203B41FA5}">
                      <a16:colId xmlns:a16="http://schemas.microsoft.com/office/drawing/2014/main" val="609527602"/>
                    </a:ext>
                  </a:extLst>
                </a:gridCol>
                <a:gridCol w="610502">
                  <a:extLst>
                    <a:ext uri="{9D8B030D-6E8A-4147-A177-3AD203B41FA5}">
                      <a16:colId xmlns:a16="http://schemas.microsoft.com/office/drawing/2014/main" val="2470151684"/>
                    </a:ext>
                  </a:extLst>
                </a:gridCol>
                <a:gridCol w="645822">
                  <a:extLst>
                    <a:ext uri="{9D8B030D-6E8A-4147-A177-3AD203B41FA5}">
                      <a16:colId xmlns:a16="http://schemas.microsoft.com/office/drawing/2014/main" val="564549090"/>
                    </a:ext>
                  </a:extLst>
                </a:gridCol>
                <a:gridCol w="660110">
                  <a:extLst>
                    <a:ext uri="{9D8B030D-6E8A-4147-A177-3AD203B41FA5}">
                      <a16:colId xmlns:a16="http://schemas.microsoft.com/office/drawing/2014/main" val="87139645"/>
                    </a:ext>
                  </a:extLst>
                </a:gridCol>
                <a:gridCol w="610502">
                  <a:extLst>
                    <a:ext uri="{9D8B030D-6E8A-4147-A177-3AD203B41FA5}">
                      <a16:colId xmlns:a16="http://schemas.microsoft.com/office/drawing/2014/main" val="3590272372"/>
                    </a:ext>
                  </a:extLst>
                </a:gridCol>
              </a:tblGrid>
              <a:tr h="514803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RANG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1" marR="5411" marT="5411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CLUB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1" marR="5411" marT="5411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PUBLICATIONS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1" marR="5411" marT="5411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ABONNES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1" marR="5411" marT="5411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MENTIONS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1" marR="5411" marT="5411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 UN COMPTE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1" marR="5411" marT="5411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TWEETER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1" marR="5411" marT="5411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FOLLOWERS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1" marR="5411" marT="5411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FOLLOWING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1" marR="5411" marT="5411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 UN COMPTE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1" marR="5411" marT="5411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PUBLICATIONS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1" marR="5411" marT="5411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ABONNES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1" marR="5411" marT="5411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ABONNEMENT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1" marR="5411" marT="5411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 UN COMPTE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1" marR="5411" marT="5411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ABONNE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1" marR="5411" marT="5411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PUBLICATIONS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1" marR="5411" marT="5411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 UN SITE WEB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1" marR="5411" marT="5411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NOTE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411" marR="5411" marT="5411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299639"/>
                  </a:ext>
                </a:extLst>
              </a:tr>
              <a:tr h="798675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RC. Conakry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279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7959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7602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OUI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137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75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OUI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177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46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OUI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 dirty="0">
                          <a:effectLst/>
                        </a:rPr>
                        <a:t>428,6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extLst>
                  <a:ext uri="{0D108BD9-81ED-4DB2-BD59-A6C34878D82A}">
                    <a16:rowId xmlns:a16="http://schemas.microsoft.com/office/drawing/2014/main" val="1847933525"/>
                  </a:ext>
                </a:extLst>
              </a:tr>
              <a:tr h="798675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R.C Kankan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2704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2657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135,625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extLst>
                  <a:ext uri="{0D108BD9-81ED-4DB2-BD59-A6C34878D82A}">
                    <a16:rowId xmlns:a16="http://schemas.microsoft.com/office/drawing/2014/main" val="2672260135"/>
                  </a:ext>
                </a:extLst>
              </a:tr>
              <a:tr h="798675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3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RC. Conakry Ratoma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876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866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45,65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extLst>
                  <a:ext uri="{0D108BD9-81ED-4DB2-BD59-A6C34878D82A}">
                    <a16:rowId xmlns:a16="http://schemas.microsoft.com/office/drawing/2014/main" val="1868536844"/>
                  </a:ext>
                </a:extLst>
              </a:tr>
              <a:tr h="798675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RC.Conakry-Camayenne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442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438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 dirty="0">
                          <a:effectLst/>
                        </a:rPr>
                        <a:t>22,1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11" marR="5411" marT="5411" marB="0" anchor="b"/>
                </a:tc>
                <a:extLst>
                  <a:ext uri="{0D108BD9-81ED-4DB2-BD59-A6C34878D82A}">
                    <a16:rowId xmlns:a16="http://schemas.microsoft.com/office/drawing/2014/main" val="14456548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797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39C061B-B1FB-4E12-9543-FA9C2161D757}"/>
              </a:ext>
            </a:extLst>
          </p:cNvPr>
          <p:cNvSpPr/>
          <p:nvPr/>
        </p:nvSpPr>
        <p:spPr>
          <a:xfrm>
            <a:off x="0" y="0"/>
            <a:ext cx="299258" cy="6858000"/>
          </a:xfrm>
          <a:prstGeom prst="rect">
            <a:avLst/>
          </a:prstGeom>
          <a:pattFill prst="divot">
            <a:fgClr>
              <a:schemeClr val="accent1">
                <a:lumMod val="20000"/>
                <a:lumOff val="80000"/>
              </a:schemeClr>
            </a:fgClr>
            <a:bgClr>
              <a:schemeClr val="accent1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D3526E9-886F-4374-8A81-7CE8B2F7B5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363" y="6014328"/>
            <a:ext cx="5021924" cy="68655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FA0AD976-0F74-445A-8F02-F30EAF61E168}"/>
              </a:ext>
            </a:extLst>
          </p:cNvPr>
          <p:cNvSpPr/>
          <p:nvPr/>
        </p:nvSpPr>
        <p:spPr>
          <a:xfrm>
            <a:off x="390902" y="395874"/>
            <a:ext cx="1923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6- GUINEE-BISSAU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036D3A9F-5978-4E96-B94C-162F22E576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5278905"/>
              </p:ext>
            </p:extLst>
          </p:nvPr>
        </p:nvGraphicFramePr>
        <p:xfrm>
          <a:off x="449363" y="1211490"/>
          <a:ext cx="11405177" cy="23481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3455">
                  <a:extLst>
                    <a:ext uri="{9D8B030D-6E8A-4147-A177-3AD203B41FA5}">
                      <a16:colId xmlns:a16="http://schemas.microsoft.com/office/drawing/2014/main" val="2582468393"/>
                    </a:ext>
                  </a:extLst>
                </a:gridCol>
                <a:gridCol w="1114253">
                  <a:extLst>
                    <a:ext uri="{9D8B030D-6E8A-4147-A177-3AD203B41FA5}">
                      <a16:colId xmlns:a16="http://schemas.microsoft.com/office/drawing/2014/main" val="16655958"/>
                    </a:ext>
                  </a:extLst>
                </a:gridCol>
                <a:gridCol w="875485">
                  <a:extLst>
                    <a:ext uri="{9D8B030D-6E8A-4147-A177-3AD203B41FA5}">
                      <a16:colId xmlns:a16="http://schemas.microsoft.com/office/drawing/2014/main" val="3873341614"/>
                    </a:ext>
                  </a:extLst>
                </a:gridCol>
                <a:gridCol w="620798">
                  <a:extLst>
                    <a:ext uri="{9D8B030D-6E8A-4147-A177-3AD203B41FA5}">
                      <a16:colId xmlns:a16="http://schemas.microsoft.com/office/drawing/2014/main" val="2597284487"/>
                    </a:ext>
                  </a:extLst>
                </a:gridCol>
                <a:gridCol w="636716">
                  <a:extLst>
                    <a:ext uri="{9D8B030D-6E8A-4147-A177-3AD203B41FA5}">
                      <a16:colId xmlns:a16="http://schemas.microsoft.com/office/drawing/2014/main" val="1011694819"/>
                    </a:ext>
                  </a:extLst>
                </a:gridCol>
                <a:gridCol w="636716">
                  <a:extLst>
                    <a:ext uri="{9D8B030D-6E8A-4147-A177-3AD203B41FA5}">
                      <a16:colId xmlns:a16="http://schemas.microsoft.com/office/drawing/2014/main" val="3434874602"/>
                    </a:ext>
                  </a:extLst>
                </a:gridCol>
                <a:gridCol w="493455">
                  <a:extLst>
                    <a:ext uri="{9D8B030D-6E8A-4147-A177-3AD203B41FA5}">
                      <a16:colId xmlns:a16="http://schemas.microsoft.com/office/drawing/2014/main" val="908290328"/>
                    </a:ext>
                  </a:extLst>
                </a:gridCol>
                <a:gridCol w="604880">
                  <a:extLst>
                    <a:ext uri="{9D8B030D-6E8A-4147-A177-3AD203B41FA5}">
                      <a16:colId xmlns:a16="http://schemas.microsoft.com/office/drawing/2014/main" val="1181055438"/>
                    </a:ext>
                  </a:extLst>
                </a:gridCol>
                <a:gridCol w="557127">
                  <a:extLst>
                    <a:ext uri="{9D8B030D-6E8A-4147-A177-3AD203B41FA5}">
                      <a16:colId xmlns:a16="http://schemas.microsoft.com/office/drawing/2014/main" val="2324613610"/>
                    </a:ext>
                  </a:extLst>
                </a:gridCol>
                <a:gridCol w="636716">
                  <a:extLst>
                    <a:ext uri="{9D8B030D-6E8A-4147-A177-3AD203B41FA5}">
                      <a16:colId xmlns:a16="http://schemas.microsoft.com/office/drawing/2014/main" val="2910855952"/>
                    </a:ext>
                  </a:extLst>
                </a:gridCol>
                <a:gridCol w="636716">
                  <a:extLst>
                    <a:ext uri="{9D8B030D-6E8A-4147-A177-3AD203B41FA5}">
                      <a16:colId xmlns:a16="http://schemas.microsoft.com/office/drawing/2014/main" val="684566010"/>
                    </a:ext>
                  </a:extLst>
                </a:gridCol>
                <a:gridCol w="660593">
                  <a:extLst>
                    <a:ext uri="{9D8B030D-6E8A-4147-A177-3AD203B41FA5}">
                      <a16:colId xmlns:a16="http://schemas.microsoft.com/office/drawing/2014/main" val="4079122921"/>
                    </a:ext>
                  </a:extLst>
                </a:gridCol>
                <a:gridCol w="493455">
                  <a:extLst>
                    <a:ext uri="{9D8B030D-6E8A-4147-A177-3AD203B41FA5}">
                      <a16:colId xmlns:a16="http://schemas.microsoft.com/office/drawing/2014/main" val="971839493"/>
                    </a:ext>
                  </a:extLst>
                </a:gridCol>
                <a:gridCol w="652634">
                  <a:extLst>
                    <a:ext uri="{9D8B030D-6E8A-4147-A177-3AD203B41FA5}">
                      <a16:colId xmlns:a16="http://schemas.microsoft.com/office/drawing/2014/main" val="899305604"/>
                    </a:ext>
                  </a:extLst>
                </a:gridCol>
                <a:gridCol w="469578">
                  <a:extLst>
                    <a:ext uri="{9D8B030D-6E8A-4147-A177-3AD203B41FA5}">
                      <a16:colId xmlns:a16="http://schemas.microsoft.com/office/drawing/2014/main" val="766243904"/>
                    </a:ext>
                  </a:extLst>
                </a:gridCol>
                <a:gridCol w="652634">
                  <a:extLst>
                    <a:ext uri="{9D8B030D-6E8A-4147-A177-3AD203B41FA5}">
                      <a16:colId xmlns:a16="http://schemas.microsoft.com/office/drawing/2014/main" val="927522469"/>
                    </a:ext>
                  </a:extLst>
                </a:gridCol>
                <a:gridCol w="676511">
                  <a:extLst>
                    <a:ext uri="{9D8B030D-6E8A-4147-A177-3AD203B41FA5}">
                      <a16:colId xmlns:a16="http://schemas.microsoft.com/office/drawing/2014/main" val="2105589046"/>
                    </a:ext>
                  </a:extLst>
                </a:gridCol>
                <a:gridCol w="493455">
                  <a:extLst>
                    <a:ext uri="{9D8B030D-6E8A-4147-A177-3AD203B41FA5}">
                      <a16:colId xmlns:a16="http://schemas.microsoft.com/office/drawing/2014/main" val="2634291076"/>
                    </a:ext>
                  </a:extLst>
                </a:gridCol>
              </a:tblGrid>
              <a:tr h="1015678"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RANG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03" marR="4403" marT="4403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CLUB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03" marR="4403" marT="4403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PUBLICATIONS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03" marR="4403" marT="4403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ABONNES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03" marR="4403" marT="4403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MENTIONS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03" marR="4403" marT="4403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A UN COMPTE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03" marR="4403" marT="4403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u="none" strike="noStrike" dirty="0">
                          <a:effectLst/>
                        </a:rPr>
                        <a:t>TWEETER</a:t>
                      </a:r>
                      <a:endParaRPr lang="fr-FR" sz="6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03" marR="4403" marT="4403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FOLLOWERS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03" marR="4403" marT="4403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FOLLOWING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03" marR="4403" marT="4403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A UN COMPTE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03" marR="4403" marT="4403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PUBLICATIONS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03" marR="4403" marT="4403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ABONNES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03" marR="4403" marT="4403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ABONNEMENT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03" marR="4403" marT="4403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A UN COMPTE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03" marR="4403" marT="4403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ABONNE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03" marR="4403" marT="4403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PUBLICATIONS</a:t>
                      </a:r>
                      <a:endParaRPr lang="fr-FR" sz="6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03" marR="4403" marT="4403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A UN SITE WEB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03" marR="4403" marT="4403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 dirty="0">
                          <a:effectLst/>
                        </a:rPr>
                        <a:t>NOTE</a:t>
                      </a:r>
                      <a:endParaRPr lang="fr-FR" sz="6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403" marR="4403" marT="4403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271270"/>
                  </a:ext>
                </a:extLst>
              </a:tr>
              <a:tr h="1332461"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 dirty="0">
                          <a:effectLst/>
                        </a:rPr>
                        <a:t>1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" marR="4403" marT="4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 dirty="0">
                          <a:effectLst/>
                        </a:rPr>
                        <a:t>RC. de Bissau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" marR="4403" marT="44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 dirty="0">
                          <a:effectLst/>
                        </a:rPr>
                        <a:t>0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" marR="4403" marT="44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 dirty="0">
                          <a:effectLst/>
                        </a:rPr>
                        <a:t>1 768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" marR="4403" marT="44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 dirty="0">
                          <a:effectLst/>
                        </a:rPr>
                        <a:t>1771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" marR="4403" marT="4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 dirty="0">
                          <a:effectLst/>
                        </a:rPr>
                        <a:t>NON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" marR="4403" marT="44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 dirty="0">
                          <a:effectLst/>
                        </a:rPr>
                        <a:t>0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" marR="4403" marT="44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 dirty="0">
                          <a:effectLst/>
                        </a:rPr>
                        <a:t>0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" marR="4403" marT="44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 dirty="0">
                          <a:effectLst/>
                        </a:rPr>
                        <a:t>0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" marR="4403" marT="4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" marR="4403" marT="44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" marR="4403" marT="44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" marR="4403" marT="44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>
                          <a:effectLst/>
                        </a:rPr>
                        <a:t>0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" marR="4403" marT="4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" marR="4403" marT="44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 dirty="0">
                          <a:effectLst/>
                        </a:rPr>
                        <a:t>0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" marR="4403" marT="44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 dirty="0">
                          <a:effectLst/>
                        </a:rPr>
                        <a:t>0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" marR="4403" marT="440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600" u="none" strike="noStrike">
                          <a:effectLst/>
                        </a:rPr>
                        <a:t>NON</a:t>
                      </a:r>
                      <a:endParaRPr lang="fr-FR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" marR="4403" marT="440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600" u="none" strike="noStrike" dirty="0">
                          <a:effectLst/>
                        </a:rPr>
                        <a:t>88,575</a:t>
                      </a:r>
                      <a:endParaRPr lang="fr-FR" sz="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403" marR="4403" marT="4403" marB="0" anchor="b"/>
                </a:tc>
                <a:extLst>
                  <a:ext uri="{0D108BD9-81ED-4DB2-BD59-A6C34878D82A}">
                    <a16:rowId xmlns:a16="http://schemas.microsoft.com/office/drawing/2014/main" val="1639202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4726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2966925-614B-4EDB-8966-2BB708DEB3D8}"/>
              </a:ext>
            </a:extLst>
          </p:cNvPr>
          <p:cNvSpPr/>
          <p:nvPr/>
        </p:nvSpPr>
        <p:spPr>
          <a:xfrm>
            <a:off x="0" y="0"/>
            <a:ext cx="299258" cy="6858000"/>
          </a:xfrm>
          <a:prstGeom prst="rect">
            <a:avLst/>
          </a:prstGeom>
          <a:pattFill prst="divot">
            <a:fgClr>
              <a:schemeClr val="accent1">
                <a:lumMod val="20000"/>
                <a:lumOff val="80000"/>
              </a:schemeClr>
            </a:fgClr>
            <a:bgClr>
              <a:schemeClr val="accent1">
                <a:lumMod val="60000"/>
                <a:lumOff val="4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18524A5-A1B0-4C13-A99B-4692BF9357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363" y="6014328"/>
            <a:ext cx="5021924" cy="686559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19C6D16A-C67D-4C35-AE95-9499D6B15951}"/>
              </a:ext>
            </a:extLst>
          </p:cNvPr>
          <p:cNvSpPr/>
          <p:nvPr/>
        </p:nvSpPr>
        <p:spPr>
          <a:xfrm>
            <a:off x="390902" y="395874"/>
            <a:ext cx="12089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7- LIBERIA 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28290DC0-B7B7-4618-ADC1-69B84C34988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067704"/>
              </p:ext>
            </p:extLst>
          </p:nvPr>
        </p:nvGraphicFramePr>
        <p:xfrm>
          <a:off x="449363" y="954995"/>
          <a:ext cx="11479973" cy="43898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415">
                  <a:extLst>
                    <a:ext uri="{9D8B030D-6E8A-4147-A177-3AD203B41FA5}">
                      <a16:colId xmlns:a16="http://schemas.microsoft.com/office/drawing/2014/main" val="3629521441"/>
                    </a:ext>
                  </a:extLst>
                </a:gridCol>
                <a:gridCol w="701871">
                  <a:extLst>
                    <a:ext uri="{9D8B030D-6E8A-4147-A177-3AD203B41FA5}">
                      <a16:colId xmlns:a16="http://schemas.microsoft.com/office/drawing/2014/main" val="1062739194"/>
                    </a:ext>
                  </a:extLst>
                </a:gridCol>
                <a:gridCol w="693744">
                  <a:extLst>
                    <a:ext uri="{9D8B030D-6E8A-4147-A177-3AD203B41FA5}">
                      <a16:colId xmlns:a16="http://schemas.microsoft.com/office/drawing/2014/main" val="2055090225"/>
                    </a:ext>
                  </a:extLst>
                </a:gridCol>
                <a:gridCol w="627078">
                  <a:extLst>
                    <a:ext uri="{9D8B030D-6E8A-4147-A177-3AD203B41FA5}">
                      <a16:colId xmlns:a16="http://schemas.microsoft.com/office/drawing/2014/main" val="3967514995"/>
                    </a:ext>
                  </a:extLst>
                </a:gridCol>
                <a:gridCol w="627078">
                  <a:extLst>
                    <a:ext uri="{9D8B030D-6E8A-4147-A177-3AD203B41FA5}">
                      <a16:colId xmlns:a16="http://schemas.microsoft.com/office/drawing/2014/main" val="3660661658"/>
                    </a:ext>
                  </a:extLst>
                </a:gridCol>
                <a:gridCol w="678408">
                  <a:extLst>
                    <a:ext uri="{9D8B030D-6E8A-4147-A177-3AD203B41FA5}">
                      <a16:colId xmlns:a16="http://schemas.microsoft.com/office/drawing/2014/main" val="1256734782"/>
                    </a:ext>
                  </a:extLst>
                </a:gridCol>
                <a:gridCol w="627078">
                  <a:extLst>
                    <a:ext uri="{9D8B030D-6E8A-4147-A177-3AD203B41FA5}">
                      <a16:colId xmlns:a16="http://schemas.microsoft.com/office/drawing/2014/main" val="1410508775"/>
                    </a:ext>
                  </a:extLst>
                </a:gridCol>
                <a:gridCol w="627078">
                  <a:extLst>
                    <a:ext uri="{9D8B030D-6E8A-4147-A177-3AD203B41FA5}">
                      <a16:colId xmlns:a16="http://schemas.microsoft.com/office/drawing/2014/main" val="1799092939"/>
                    </a:ext>
                  </a:extLst>
                </a:gridCol>
                <a:gridCol w="627078">
                  <a:extLst>
                    <a:ext uri="{9D8B030D-6E8A-4147-A177-3AD203B41FA5}">
                      <a16:colId xmlns:a16="http://schemas.microsoft.com/office/drawing/2014/main" val="3695932077"/>
                    </a:ext>
                  </a:extLst>
                </a:gridCol>
                <a:gridCol w="678408">
                  <a:extLst>
                    <a:ext uri="{9D8B030D-6E8A-4147-A177-3AD203B41FA5}">
                      <a16:colId xmlns:a16="http://schemas.microsoft.com/office/drawing/2014/main" val="3769036360"/>
                    </a:ext>
                  </a:extLst>
                </a:gridCol>
                <a:gridCol w="693744">
                  <a:extLst>
                    <a:ext uri="{9D8B030D-6E8A-4147-A177-3AD203B41FA5}">
                      <a16:colId xmlns:a16="http://schemas.microsoft.com/office/drawing/2014/main" val="2922668884"/>
                    </a:ext>
                  </a:extLst>
                </a:gridCol>
                <a:gridCol w="627078">
                  <a:extLst>
                    <a:ext uri="{9D8B030D-6E8A-4147-A177-3AD203B41FA5}">
                      <a16:colId xmlns:a16="http://schemas.microsoft.com/office/drawing/2014/main" val="2795245414"/>
                    </a:ext>
                  </a:extLst>
                </a:gridCol>
                <a:gridCol w="698856">
                  <a:extLst>
                    <a:ext uri="{9D8B030D-6E8A-4147-A177-3AD203B41FA5}">
                      <a16:colId xmlns:a16="http://schemas.microsoft.com/office/drawing/2014/main" val="2653680460"/>
                    </a:ext>
                  </a:extLst>
                </a:gridCol>
                <a:gridCol w="627078">
                  <a:extLst>
                    <a:ext uri="{9D8B030D-6E8A-4147-A177-3AD203B41FA5}">
                      <a16:colId xmlns:a16="http://schemas.microsoft.com/office/drawing/2014/main" val="2360709461"/>
                    </a:ext>
                  </a:extLst>
                </a:gridCol>
                <a:gridCol w="627078">
                  <a:extLst>
                    <a:ext uri="{9D8B030D-6E8A-4147-A177-3AD203B41FA5}">
                      <a16:colId xmlns:a16="http://schemas.microsoft.com/office/drawing/2014/main" val="2140930107"/>
                    </a:ext>
                  </a:extLst>
                </a:gridCol>
                <a:gridCol w="693744">
                  <a:extLst>
                    <a:ext uri="{9D8B030D-6E8A-4147-A177-3AD203B41FA5}">
                      <a16:colId xmlns:a16="http://schemas.microsoft.com/office/drawing/2014/main" val="187157665"/>
                    </a:ext>
                  </a:extLst>
                </a:gridCol>
                <a:gridCol w="709081">
                  <a:extLst>
                    <a:ext uri="{9D8B030D-6E8A-4147-A177-3AD203B41FA5}">
                      <a16:colId xmlns:a16="http://schemas.microsoft.com/office/drawing/2014/main" val="2784442881"/>
                    </a:ext>
                  </a:extLst>
                </a:gridCol>
                <a:gridCol w="627078">
                  <a:extLst>
                    <a:ext uri="{9D8B030D-6E8A-4147-A177-3AD203B41FA5}">
                      <a16:colId xmlns:a16="http://schemas.microsoft.com/office/drawing/2014/main" val="1070694259"/>
                    </a:ext>
                  </a:extLst>
                </a:gridCol>
              </a:tblGrid>
              <a:tr h="1242423"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RANG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CLUB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PUBLICATIONS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ABONNES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MENTIONS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A UN COMPTE</a:t>
                      </a:r>
                      <a:endParaRPr lang="fr-FR" sz="800" b="0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TWEETER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FOLLOWERS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FOLLOWING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A UN COMPTE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PUBLICATIONS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ABONNES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ABONNEMENT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A UN COMPTE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ABONNE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PUBLICATIONS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A UN SITE WEB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NOTE</a:t>
                      </a:r>
                      <a:endParaRPr lang="fr-FR" sz="800" b="0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043199"/>
                  </a:ext>
                </a:extLst>
              </a:tr>
              <a:tr h="1242423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R.C of Monrovia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14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 dirty="0">
                          <a:effectLst/>
                        </a:rPr>
                        <a:t>2899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 dirty="0">
                          <a:effectLst/>
                        </a:rPr>
                        <a:t>2850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 dirty="0">
                          <a:effectLst/>
                        </a:rPr>
                        <a:t>NON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 dirty="0">
                          <a:effectLst/>
                        </a:rPr>
                        <a:t>0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 dirty="0">
                          <a:effectLst/>
                        </a:rPr>
                        <a:t>0</a:t>
                      </a:r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OUI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127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19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148,925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2539730163"/>
                  </a:ext>
                </a:extLst>
              </a:tr>
              <a:tr h="1242423"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RC. of Gbarnga 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752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750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0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800" u="none" strike="noStrike">
                          <a:effectLst/>
                        </a:rPr>
                        <a:t>NON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FR" sz="800" u="none" strike="noStrike">
                          <a:effectLst/>
                        </a:rPr>
                        <a:t>37,65</a:t>
                      </a:r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/>
                </a:tc>
                <a:extLst>
                  <a:ext uri="{0D108BD9-81ED-4DB2-BD59-A6C34878D82A}">
                    <a16:rowId xmlns:a16="http://schemas.microsoft.com/office/drawing/2014/main" val="657981310"/>
                  </a:ext>
                </a:extLst>
              </a:tr>
              <a:tr h="662623"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654" marR="5654" marT="5654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750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95106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3054</TotalTime>
  <Words>3166</Words>
  <Application>Microsoft Office PowerPoint</Application>
  <PresentationFormat>Grand écran</PresentationFormat>
  <Paragraphs>2550</Paragraphs>
  <Slides>18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7" baseType="lpstr">
      <vt:lpstr>MS PGothic</vt:lpstr>
      <vt:lpstr>Arial</vt:lpstr>
      <vt:lpstr>Arial Unicode MS</vt:lpstr>
      <vt:lpstr>Avenir Book</vt:lpstr>
      <vt:lpstr>Avenir Roman</vt:lpstr>
      <vt:lpstr>Calibri</vt:lpstr>
      <vt:lpstr>Calibri Light</vt:lpstr>
      <vt:lpstr>Tw Cen MT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Arthur ASSI</dc:creator>
  <cp:lastModifiedBy>HP</cp:lastModifiedBy>
  <cp:revision>405</cp:revision>
  <dcterms:created xsi:type="dcterms:W3CDTF">2020-05-12T22:10:39Z</dcterms:created>
  <dcterms:modified xsi:type="dcterms:W3CDTF">2021-01-31T11:53:18Z</dcterms:modified>
</cp:coreProperties>
</file>