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708" r:id="rId3"/>
  </p:sldMasterIdLst>
  <p:notesMasterIdLst>
    <p:notesMasterId r:id="rId19"/>
  </p:notesMasterIdLst>
  <p:sldIdLst>
    <p:sldId id="256" r:id="rId4"/>
    <p:sldId id="25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2" r:id="rId18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A"/>
    <a:srgbClr val="585858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77" autoAdjust="0"/>
  </p:normalViewPr>
  <p:slideViewPr>
    <p:cSldViewPr snapToGrid="0" snapToObjects="1">
      <p:cViewPr>
        <p:scale>
          <a:sx n="70" d="100"/>
          <a:sy n="70" d="100"/>
        </p:scale>
        <p:origin x="1166" y="-1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23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AC81-F8AD-4D0A-AD9E-0BA416C27044}" type="datetimeFigureOut">
              <a:rPr lang="fr-FR" smtClean="0"/>
              <a:t>13/03/2019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304A6-8AF4-4BDC-81C4-1E582B2E0D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84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304A6-8AF4-4BDC-81C4-1E582B2E0D0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60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304A6-8AF4-4BDC-81C4-1E582B2E0D0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393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304A6-8AF4-4BDC-81C4-1E582B2E0D0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463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304A6-8AF4-4BDC-81C4-1E582B2E0D0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381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3304A6-8AF4-4BDC-81C4-1E582B2E0D0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89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06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85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95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5926138"/>
            <a:ext cx="160655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96900"/>
            <a:ext cx="3679825" cy="367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3770586" y="5795509"/>
            <a:ext cx="1719807" cy="60325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5006849-C118-4239-ABA8-C9438E6622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73010"/>
            <a:ext cx="3599411" cy="1284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B1406C3-F53A-4869-93C4-50E80DBF80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573010"/>
            <a:ext cx="3599411" cy="1284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32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8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2pPr>
      <a:lvl3pPr marL="9144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85858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88912" y="426512"/>
            <a:ext cx="4973637" cy="23516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5400" b="1" spc="-150" dirty="0" smtClean="0">
                <a:solidFill>
                  <a:srgbClr val="FFFFFF"/>
                </a:solidFill>
                <a:latin typeface="Arial Narrow Bold"/>
                <a:cs typeface="Arial Narrow Bold"/>
              </a:rPr>
              <a:t>ACD 2019-2020</a:t>
            </a:r>
            <a:endParaRPr lang="en-US" sz="5400" b="1" spc="-150" dirty="0">
              <a:solidFill>
                <a:srgbClr val="FFFFFF"/>
              </a:solidFill>
              <a:latin typeface="Arial Narrow Bold"/>
              <a:cs typeface="Arial Narrow Bold"/>
            </a:endParaRP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188913" y="2549396"/>
            <a:ext cx="4973637" cy="944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FFFFFF"/>
                </a:solidFill>
                <a:latin typeface="Arial" pitchFamily="34" charset="0"/>
              </a:rPr>
              <a:t>DISTRICT 9101</a:t>
            </a:r>
            <a:endParaRPr lang="fr-FR" altLang="en-US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982458" y="5892024"/>
            <a:ext cx="2936459" cy="522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en-US" sz="2000" dirty="0" smtClean="0">
                <a:solidFill>
                  <a:srgbClr val="FFFFFF"/>
                </a:solidFill>
                <a:latin typeface="Arial" pitchFamily="34" charset="0"/>
              </a:rPr>
              <a:t>21 Mars 2019</a:t>
            </a:r>
            <a:endParaRPr lang="fr-FR" altLang="en-US" sz="2000" dirty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en-US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Banjul- Gambie</a:t>
            </a:r>
            <a:endParaRPr lang="fr-FR" altLang="en-US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28B7B9-B207-4B97-B3B5-41123365A12D}"/>
              </a:ext>
            </a:extLst>
          </p:cNvPr>
          <p:cNvSpPr txBox="1">
            <a:spLocks/>
          </p:cNvSpPr>
          <p:nvPr/>
        </p:nvSpPr>
        <p:spPr bwMode="auto">
          <a:xfrm>
            <a:off x="305291" y="3655050"/>
            <a:ext cx="5397241" cy="91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fr-FR" altLang="en-US" sz="3200" dirty="0" smtClean="0">
                <a:solidFill>
                  <a:srgbClr val="FFFFFF"/>
                </a:solidFill>
                <a:latin typeface="Arial" pitchFamily="34" charset="0"/>
              </a:rPr>
              <a:t>Formation des Trésoriers de Club</a:t>
            </a:r>
            <a:endParaRPr lang="fr-FR" altLang="en-US" sz="3200" dirty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altLang="en-US" sz="32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en-US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&lt;PAG Magloire J.B N’DAKON</a:t>
            </a:r>
            <a:endParaRPr lang="fr-FR" altLang="en-US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altLang="en-US" sz="2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&lt;RC ABIDJAN COCODY- RCI</a:t>
            </a:r>
            <a:endParaRPr lang="fr-FR" altLang="en-US" sz="2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60129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(4/6)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6657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226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 trouvant une autre organisation qui accepte de participer et de partager les risques.</a:t>
            </a:r>
          </a:p>
          <a:p>
            <a:pPr>
              <a:lnSpc>
                <a:spcPct val="107000"/>
              </a:lnSpc>
              <a:spcAft>
                <a:spcPts val="2475"/>
              </a:spcAft>
            </a:pPr>
            <a:r>
              <a:rPr lang="fr-FR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Recommandation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 toute transaction fasse l’objet de contrats </a:t>
            </a:r>
            <a:r>
              <a:rPr lang="fr-FR" sz="2400" dirty="0" err="1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écrits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dirty="0" err="1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signés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50" indent="-6350">
              <a:lnSpc>
                <a:spcPct val="107000"/>
              </a:lnSpc>
              <a:spcAft>
                <a:spcPts val="1900"/>
              </a:spcAft>
            </a:pP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fr-FR" sz="24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fr-FR" sz="2400" b="1" u="sng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Contrôles </a:t>
            </a:r>
            <a:r>
              <a:rPr lang="fr-FR" sz="24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financiers</a:t>
            </a:r>
          </a:p>
          <a:p>
            <a:pPr marL="342900" lvl="0" indent="-34290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Assurent le bon fonctionnement du club</a:t>
            </a:r>
            <a:r>
              <a:rPr lang="fr-FR" sz="105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,</a:t>
            </a:r>
          </a:p>
          <a:p>
            <a:pPr marL="342900" lvl="0" indent="-342900" algn="just">
              <a:lnSpc>
                <a:spcPct val="111000"/>
              </a:lnSpc>
              <a:spcAft>
                <a:spcPts val="654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Garantissent la bonne gestion des fonds et vous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protègent,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vous et votre club, contre toute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allégation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d’utilisation abusive des fonds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endParaRPr lang="fr-FR" sz="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20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60129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(5/6)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684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50" indent="-6350">
              <a:lnSpc>
                <a:spcPct val="107000"/>
              </a:lnSpc>
              <a:spcAft>
                <a:spcPts val="2335"/>
              </a:spcAft>
            </a:pPr>
            <a:r>
              <a:rPr lang="fr-FR" sz="2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Quelques cas de contrôles.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295"/>
              </a:spcAft>
            </a:pPr>
            <a:r>
              <a:rPr lang="fr-FR" sz="2400" b="1" u="sng" dirty="0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b) Contrôles financiers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Avant de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présenter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un rapport financier, l’envoyer par e-mail au comité pour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vérification. </a:t>
            </a: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Demander au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Président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consulter tous les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relevés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bancaires avant de vous les remettre</a:t>
            </a:r>
            <a:endParaRPr lang="fr-FR" sz="1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Vérifier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relevés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 banque mensuels et rapprocher les transactions aux documents du club.</a:t>
            </a:r>
            <a:endParaRPr lang="fr-FR" sz="1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Exiger plusieurs signatures pour l’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émission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chèques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ou les retraits.</a:t>
            </a:r>
            <a:endParaRPr lang="fr-FR" sz="1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Modifier la liste des personnes ayant la signature à chaque changement de dirigeants.</a:t>
            </a:r>
            <a:endParaRPr lang="fr-FR" sz="1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50800" lvl="0" indent="-34290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</a:pPr>
            <a:endParaRPr lang="fr-FR" sz="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7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5899179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(6/6)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77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0" indent="-6350">
              <a:lnSpc>
                <a:spcPct val="107000"/>
              </a:lnSpc>
              <a:spcAft>
                <a:spcPts val="1300"/>
              </a:spcAft>
            </a:pPr>
            <a:r>
              <a:rPr lang="fr-FR" sz="2400" b="1" u="sng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b) Contrôles financiers</a:t>
            </a:r>
            <a:endParaRPr lang="fr-FR" sz="2000" b="1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Attribuer des tâches différentes à plusieurs dirigeants de club </a:t>
            </a: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92735" indent="-6350" algn="just">
              <a:lnSpc>
                <a:spcPct val="111000"/>
              </a:lnSpc>
              <a:spcAft>
                <a:spcPts val="105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(rapprochement des </a:t>
            </a:r>
            <a:r>
              <a:rPr lang="fr-FR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relevés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tenue du livre de comptes, signature des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chèques,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remises en banque et retraits etc…).</a:t>
            </a:r>
            <a:endParaRPr lang="fr-FR" sz="1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Demander au responsable d’une manifestation d’autoriser les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dépenses afférentes.</a:t>
            </a: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Mettre en place une procédure facilitant la transition avec le prochain trésorier</a:t>
            </a: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Impliquer et informer le Président de toutes les opérations de décaissement</a:t>
            </a: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50800" lvl="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</a:pPr>
            <a:endParaRPr lang="fr-FR" sz="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4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3534750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V- CAS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2690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0" lvl="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endParaRPr lang="fr-FR" sz="2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50800" lvl="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50800" lvl="0" algn="just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endParaRPr lang="fr-FR" sz="24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50800" lvl="0" algn="ctr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r>
              <a:rPr lang="fr-FR" sz="240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DISCUSSIONS LIBRES SUR DES CAS PRATIQUES</a:t>
            </a:r>
            <a:endParaRPr lang="fr-FR" sz="24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</a:pPr>
            <a:endParaRPr lang="fr-FR" sz="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17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2943434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CONCLUSION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122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0" lvl="0" algn="ctr">
              <a:lnSpc>
                <a:spcPct val="111000"/>
              </a:lnSpc>
              <a:spcAft>
                <a:spcPts val="30"/>
              </a:spcAft>
              <a:buClr>
                <a:srgbClr val="000000"/>
              </a:buClr>
              <a:buSzPts val="2200"/>
            </a:pPr>
            <a:r>
              <a:rPr lang="fr-FR" sz="240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 qu’il faut retenir pour terminer</a:t>
            </a:r>
            <a:endParaRPr lang="fr-FR" sz="24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885"/>
              </a:spcAft>
              <a:buClr>
                <a:srgbClr val="000000"/>
              </a:buClr>
              <a:buSzPts val="2400"/>
            </a:pPr>
            <a:endParaRPr lang="fr-FR" sz="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-6350">
              <a:lnSpc>
                <a:spcPct val="107000"/>
              </a:lnSpc>
              <a:spcAft>
                <a:spcPts val="1160"/>
              </a:spcAft>
            </a:pPr>
            <a:r>
              <a:rPr lang="fr-FR" b="1" dirty="0">
                <a:solidFill>
                  <a:srgbClr val="005296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Les trésoriers sont chargés de:</a:t>
            </a:r>
            <a:endParaRPr lang="fr-FR" sz="10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160"/>
              </a:spcAft>
              <a:buClr>
                <a:srgbClr val="005296"/>
              </a:buClr>
              <a:buSzPts val="2400"/>
              <a:buFont typeface="+mj-lt"/>
              <a:buAutoNum type="arabicPeriod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Tenir la comptabilité 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160"/>
              </a:spcAft>
              <a:buClr>
                <a:srgbClr val="005296"/>
              </a:buClr>
              <a:buSzPts val="2400"/>
              <a:buFont typeface="+mj-lt"/>
              <a:buAutoNum type="arabicPeriod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Définir le budget et le respecter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160"/>
              </a:spcAft>
              <a:buClr>
                <a:srgbClr val="005296"/>
              </a:buClr>
              <a:buSzPts val="2400"/>
              <a:buFont typeface="+mj-lt"/>
              <a:buAutoNum type="arabicPeriod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Mobiliser les ressources auprès des membres et des tiers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"/>
              </a:spcAft>
              <a:buClr>
                <a:srgbClr val="005296"/>
              </a:buClr>
              <a:buSzPts val="2400"/>
              <a:buFont typeface="+mj-lt"/>
              <a:buAutoNum type="arabicPeriod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Payer les cotisations du RI, du District, etc…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120"/>
              </a:spcAft>
              <a:buClr>
                <a:srgbClr val="005296"/>
              </a:buClr>
              <a:buSzPts val="2400"/>
              <a:buFont typeface="Arial" panose="020B0604020202020204" pitchFamily="34" charset="0"/>
              <a:buChar char="✓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RI = 32 USD par semestre / Membre (en Juillet &amp; Janvier) pour </a:t>
            </a:r>
            <a:r>
              <a:rPr lang="fr-FR" b="1" dirty="0" smtClean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2019/2020 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742950" lvl="1" indent="-285750">
              <a:lnSpc>
                <a:spcPct val="107000"/>
              </a:lnSpc>
              <a:spcAft>
                <a:spcPts val="1160"/>
              </a:spcAft>
              <a:buClr>
                <a:srgbClr val="005296"/>
              </a:buClr>
              <a:buSzPts val="2400"/>
              <a:buFont typeface="Arial" panose="020B0604020202020204" pitchFamily="34" charset="0"/>
              <a:buChar char="✓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Wingdings" panose="05000000000000000000" pitchFamily="2" charset="2"/>
              </a:rPr>
              <a:t>District (Contribution &amp; Per Capita) = 30 + 30 = 60 USD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>
              <a:lnSpc>
                <a:spcPct val="107000"/>
              </a:lnSpc>
              <a:spcAft>
                <a:spcPts val="1160"/>
              </a:spcAft>
              <a:buClr>
                <a:srgbClr val="005296"/>
              </a:buClr>
              <a:buSzPts val="2400"/>
              <a:buFont typeface="+mj-lt"/>
              <a:buAutoNum type="arabicPeriod"/>
            </a:pPr>
            <a:r>
              <a:rPr lang="fr-FR" b="1" dirty="0">
                <a:solidFill>
                  <a:srgbClr val="005296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Régler les dépenses en accord et sur instructions du Président (premier responsable du club)</a:t>
            </a: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54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EC7F244-72C3-457E-A68F-6AFFA52B19F8}"/>
              </a:ext>
            </a:extLst>
          </p:cNvPr>
          <p:cNvSpPr/>
          <p:nvPr/>
        </p:nvSpPr>
        <p:spPr>
          <a:xfrm>
            <a:off x="1524001" y="3075057"/>
            <a:ext cx="7191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Arial" charset="0"/>
              </a:rPr>
              <a:t>JE VOUS REMERCIE</a:t>
            </a:r>
            <a:endParaRPr lang="en-US" sz="4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35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 txBox="1">
            <a:spLocks/>
          </p:cNvSpPr>
          <p:nvPr/>
        </p:nvSpPr>
        <p:spPr bwMode="auto">
          <a:xfrm>
            <a:off x="330740" y="1584089"/>
            <a:ext cx="8622760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fr-FR" altLang="en-US" sz="2800" dirty="0">
              <a:solidFill>
                <a:srgbClr val="585858"/>
              </a:solidFill>
              <a:latin typeface="Georgia" pitchFamily="18" charset="0"/>
            </a:endParaRPr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188913" y="225425"/>
            <a:ext cx="87645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3600" b="1" dirty="0" smtClean="0">
                <a:solidFill>
                  <a:schemeClr val="bg1"/>
                </a:solidFill>
                <a:latin typeface="Arial Narrow Bold" pitchFamily="-84" charset="0"/>
              </a:rPr>
              <a:t>SOMMAIRE</a:t>
            </a:r>
            <a:endParaRPr lang="fr-FR" altLang="en-US" sz="36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529738"/>
              </p:ext>
            </p:extLst>
          </p:nvPr>
        </p:nvGraphicFramePr>
        <p:xfrm>
          <a:off x="188913" y="1692611"/>
          <a:ext cx="8643802" cy="3482736"/>
        </p:xfrm>
        <a:graphic>
          <a:graphicData uri="http://schemas.openxmlformats.org/drawingml/2006/table">
            <a:tbl>
              <a:tblPr firstRow="1" firstCol="1" bandRow="1"/>
              <a:tblGrid>
                <a:gridCol w="8643802">
                  <a:extLst>
                    <a:ext uri="{9D8B030D-6E8A-4147-A177-3AD203B41FA5}">
                      <a16:colId xmlns:a16="http://schemas.microsoft.com/office/drawing/2014/main" val="2588490853"/>
                    </a:ext>
                  </a:extLst>
                </a:gridCol>
              </a:tblGrid>
              <a:tr h="580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98420" algn="ctr"/>
                        </a:tabLs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I.	Rôles &amp; Responsabilités de trésorier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175117"/>
                  </a:ext>
                </a:extLst>
              </a:tr>
              <a:tr h="580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970405" algn="ctr"/>
                        </a:tabLs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II.	Utilisation de Mon Rotary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22127"/>
                  </a:ext>
                </a:extLst>
              </a:tr>
              <a:tr h="580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84095" algn="ctr"/>
                        </a:tabLst>
                      </a:pPr>
                      <a:r>
                        <a:rPr lang="fr-FR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III.	Ressources pour aller plus loin</a:t>
                      </a:r>
                      <a:endParaRPr lang="fr-FR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2602507"/>
                  </a:ext>
                </a:extLst>
              </a:tr>
              <a:tr h="580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28215" algn="ctr"/>
                        </a:tabLst>
                      </a:pPr>
                      <a:r>
                        <a:rPr lang="fr-FR" sz="2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IV.Pratiques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comptables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89300"/>
                  </a:ext>
                </a:extLst>
              </a:tr>
              <a:tr h="5804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97050" algn="ctr"/>
                        </a:tabLst>
                      </a:pPr>
                      <a:r>
                        <a:rPr lang="fr-FR" sz="2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V.Cas</a:t>
                      </a:r>
                      <a:r>
                        <a:rPr lang="fr-FR" sz="2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 pratiques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71843"/>
                  </a:ext>
                </a:extLst>
              </a:tr>
              <a:tr h="58045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• </a:t>
                      </a:r>
                      <a:r>
                        <a:rPr lang="fr-FR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Ce qu’il faut retenir pour terminer</a:t>
                      </a:r>
                      <a:endParaRPr lang="fr-FR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75776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7697941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Rôles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&amp;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Responsabilités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de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trésorier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365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76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Tenir une comptabilité exacte (Entrées &amp; Sorties)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76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Conserver les documents financiers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76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Payer les per capita et autres paiements RI, taxes du district 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55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Préparer et Respecter le budget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47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Présenter régulièrement un état financier (Mois / An</a:t>
            </a:r>
            <a:r>
              <a:rPr lang="fr-FR" sz="2400" dirty="0" smtClean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lnSpc>
                <a:spcPct val="106000"/>
              </a:lnSpc>
              <a:spcAft>
                <a:spcPts val="530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Faire approuver le budget de l’année suivante avant le dernier trimestre de l’année rotarienne en cours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475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Préparer votre successeur (Transmission des documents financiers)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6000"/>
              </a:lnSpc>
              <a:spcAft>
                <a:spcPts val="530"/>
              </a:spcAft>
              <a:buClr>
                <a:srgbClr val="585858"/>
              </a:buClr>
              <a:buSzPts val="2400"/>
              <a:buFont typeface="+mj-lt"/>
              <a:buAutoNum type="alphaLcPeriod"/>
            </a:pPr>
            <a:r>
              <a:rPr lang="fr-FR" sz="2400" dirty="0" smtClean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Assister à l’ACD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475"/>
              </a:spcAft>
              <a:buClr>
                <a:srgbClr val="585858"/>
              </a:buClr>
              <a:buSzPts val="2400"/>
            </a:pPr>
            <a:endParaRPr lang="fr-FR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560121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II-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Utilisation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de Mon Rotary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4890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Effectuer des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tâches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administratives rapidement et efficacement, et de communiquer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avec le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 en temps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réel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Accessible à tous les membres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1000"/>
              </a:lnSpc>
              <a:spcAft>
                <a:spcPts val="92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Seuls le Président, le secrétaire et le trésorier peuvent y faire des modifications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200025">
              <a:lnSpc>
                <a:spcPct val="107000"/>
              </a:lnSpc>
              <a:spcAft>
                <a:spcPts val="100"/>
              </a:spcAft>
            </a:pPr>
            <a:r>
              <a:rPr lang="fr-FR" sz="2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Principaux Avantages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Mettre à jour vos informations personnelles</a:t>
            </a: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Générer les rapports pour les dirigeants du club</a:t>
            </a: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Mettre à jour les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données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du club</a:t>
            </a:r>
          </a:p>
          <a:p>
            <a:pPr marL="742950" lvl="1" indent="-285750" algn="just">
              <a:lnSpc>
                <a:spcPct val="111000"/>
              </a:lnSpc>
              <a:spcAft>
                <a:spcPts val="12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Consulter le solde quotidien du club</a:t>
            </a:r>
          </a:p>
          <a:p>
            <a:pPr marL="175260" algn="ctr">
              <a:lnSpc>
                <a:spcPct val="107000"/>
              </a:lnSpc>
              <a:spcAft>
                <a:spcPts val="0"/>
              </a:spcAft>
            </a:pPr>
            <a:r>
              <a:rPr lang="fr-FR" sz="2400" b="1" u="sng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Atélier</a:t>
            </a:r>
            <a:r>
              <a:rPr lang="fr-FR" sz="2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spécifique sur l’utilisation des outils en </a:t>
            </a:r>
            <a:r>
              <a:rPr lang="fr-FR" sz="2400" b="1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ligne</a:t>
            </a: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6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7718780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III-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Ressources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pour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aller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plus loin(1/2)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74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Commission Finances de district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(Experts financiers qui supervisent les fonds du district et travaillent avec le gouverneur et les clubs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Trésorier du District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Correspondants Finances RI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(Membres du personnel du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siège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dont le rôle est de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répondre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à vos questions ou vous diriger vers les services 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compétents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du Rotary et de la Fondation)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Elena Wagner</a:t>
            </a:r>
          </a:p>
          <a:p>
            <a:pPr marL="742950" lvl="1" indent="-28575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elena.wagner@rotary.org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233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Les Assistants Gouverneurs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 les PAG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7718780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III-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Ressources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pour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aller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plus loin(2/2)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466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233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Diriger le Club / </a:t>
            </a: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Manuel du trésorier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Edition 2016-2019)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227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en-US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Rotary Code of Policies et Rotary Foundation Code of Policies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227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Statuts types du Rotary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club</a:t>
            </a:r>
          </a:p>
          <a:p>
            <a:pPr marL="342900" lvl="0" indent="-342900" algn="just">
              <a:lnSpc>
                <a:spcPct val="111000"/>
              </a:lnSpc>
              <a:spcAft>
                <a:spcPts val="227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Page Trésorier de </a:t>
            </a:r>
            <a:r>
              <a:rPr lang="fr-FR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My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 Rotary</a:t>
            </a:r>
          </a:p>
          <a:p>
            <a:pPr marL="342900" lvl="0" indent="-342900" algn="just">
              <a:lnSpc>
                <a:spcPct val="111000"/>
              </a:lnSpc>
              <a:spcAft>
                <a:spcPts val="227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Manuel de procédure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473075" indent="-342900" algn="just">
              <a:lnSpc>
                <a:spcPct val="111000"/>
              </a:lnSpc>
              <a:spcAft>
                <a:spcPts val="2155"/>
              </a:spcAft>
              <a:buFont typeface="Wingdings" panose="05000000000000000000" pitchFamily="2" charset="2"/>
              <a:buChar char="ü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Règlement intérieur du Rotary club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9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60129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( 1/6)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336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11000"/>
              </a:lnSpc>
              <a:spcAft>
                <a:spcPts val="1865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Utilisez les meilleures pratiques pour </a:t>
            </a:r>
            <a:r>
              <a:rPr lang="fr-FR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protéger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les actifs du club et vous </a:t>
            </a:r>
            <a:r>
              <a:rPr lang="fr-FR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dégager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ainsi que le club, de toute responsabilité́.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1000"/>
              </a:lnSpc>
              <a:spcAft>
                <a:spcPts val="1655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Discuter avec votre prédécesseur des contrôles financiers </a:t>
            </a:r>
            <a:r>
              <a:rPr lang="fr-FR" sz="2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déjà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̀ en place ou à instaurer.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6000"/>
              </a:lnSpc>
              <a:spcAft>
                <a:spcPts val="1940"/>
              </a:spcAft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58585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Deux concepts importants : 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Clr>
                <a:srgbClr val="585858"/>
              </a:buClr>
              <a:buSzPts val="2400"/>
              <a:buFont typeface="+mj-lt"/>
              <a:buAutoNum type="alphaLcParenR"/>
            </a:pPr>
            <a:r>
              <a:rPr lang="fr-FR" sz="2400" b="1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Gestion des risques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950"/>
              </a:spcAft>
              <a:buClr>
                <a:srgbClr val="585858"/>
              </a:buClr>
              <a:buSzPts val="2400"/>
              <a:buFont typeface="+mj-lt"/>
              <a:buAutoNum type="alphaLcParenR"/>
            </a:pPr>
            <a:r>
              <a:rPr lang="fr-FR" sz="2400" b="1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Contrôles financiers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54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60129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( 2/6)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030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50" indent="-6350">
              <a:lnSpc>
                <a:spcPct val="107000"/>
              </a:lnSpc>
              <a:spcAft>
                <a:spcPts val="1300"/>
              </a:spcAft>
              <a:tabLst>
                <a:tab pos="1652270" algn="ctr"/>
              </a:tabLst>
            </a:pPr>
            <a:r>
              <a:rPr lang="fr-FR" sz="2400" b="1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a)	</a:t>
            </a:r>
            <a:r>
              <a:rPr lang="fr-FR" sz="2400" b="1" u="sng" dirty="0">
                <a:solidFill>
                  <a:srgbClr val="585858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Gestion des risques</a:t>
            </a:r>
            <a:endParaRPr lang="fr-FR" sz="2400" b="1" u="sng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6350" indent="-6350" algn="just">
              <a:lnSpc>
                <a:spcPct val="111000"/>
              </a:lnSpc>
              <a:spcAft>
                <a:spcPts val="297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Processus consistant à planifier, organiser et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contrôler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activités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d’une organisation pour minimiser les risques et les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responsabilités.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50" indent="-6350" algn="just">
              <a:lnSpc>
                <a:spcPct val="111000"/>
              </a:lnSpc>
              <a:spcAft>
                <a:spcPts val="2990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Lorsque vous organisez une activité, posez-vous les questions suivantes :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299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Quels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problèmes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peuvent survenir ?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83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8928C8-CE39-43D7-BACC-ABCFA4FC672E}"/>
              </a:ext>
            </a:extLst>
          </p:cNvPr>
          <p:cNvSpPr/>
          <p:nvPr/>
        </p:nvSpPr>
        <p:spPr>
          <a:xfrm>
            <a:off x="313141" y="475778"/>
            <a:ext cx="6012993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IV-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Pratiques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</a:t>
            </a:r>
            <a:r>
              <a:rPr lang="en-US" altLang="en-US" sz="3200" b="1" dirty="0" err="1" smtClean="0">
                <a:solidFill>
                  <a:schemeClr val="bg1"/>
                </a:solidFill>
                <a:latin typeface="Arial Narrow Bold" pitchFamily="-84" charset="0"/>
              </a:rPr>
              <a:t>comptables</a:t>
            </a:r>
            <a:r>
              <a:rPr lang="en-US" altLang="en-US" sz="3200" b="1" dirty="0" smtClean="0">
                <a:solidFill>
                  <a:schemeClr val="bg1"/>
                </a:solidFill>
                <a:latin typeface="Arial Narrow Bold" pitchFamily="-84" charset="0"/>
              </a:rPr>
              <a:t> (3/6)</a:t>
            </a:r>
            <a:endParaRPr lang="en-US" altLang="en-US" sz="3200" b="1" dirty="0">
              <a:solidFill>
                <a:schemeClr val="bg1"/>
              </a:solidFill>
              <a:latin typeface="Arial Narrow Bold" pitchFamily="-8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1583" y="1335933"/>
            <a:ext cx="8917021" cy="5220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1000"/>
              </a:lnSpc>
              <a:spcAft>
                <a:spcPts val="2990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S’ils surviennent, comment vais-je (ou le club) y faire face?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  <a:buFont typeface="Arial" panose="020B0604020202020204" pitchFamily="34" charset="0"/>
              <a:buChar char="✓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Comment couvrir les pertes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financières </a:t>
            </a: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Wingdings" panose="05000000000000000000" pitchFamily="2" charset="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1345"/>
              </a:spcAft>
              <a:tabLst>
                <a:tab pos="1452245" algn="ctr"/>
              </a:tabLst>
            </a:pPr>
            <a:r>
              <a:rPr lang="fr-FR" sz="2400" b="1" dirty="0">
                <a:solidFill>
                  <a:srgbClr val="58585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	</a:t>
            </a:r>
            <a:r>
              <a:rPr lang="fr-FR" sz="2400" b="1" u="sng" dirty="0">
                <a:solidFill>
                  <a:srgbClr val="585858"/>
                </a:solidFill>
                <a:uFill>
                  <a:solidFill>
                    <a:srgbClr val="585858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Gestion des risques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350" indent="-6350">
              <a:lnSpc>
                <a:spcPct val="110000"/>
              </a:lnSpc>
              <a:spcAft>
                <a:spcPts val="2495"/>
              </a:spcAft>
            </a:pP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 probabilité importante que des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problèmes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surviennent, alors </a:t>
            </a:r>
            <a:r>
              <a:rPr lang="fr-FR" sz="2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réduire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 risque :</a:t>
            </a:r>
            <a:endParaRPr lang="fr-F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2495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 annulant l’activité́ ou </a:t>
            </a:r>
            <a:r>
              <a:rPr lang="fr-FR" sz="24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400" dirty="0" err="1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évé́nement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2495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 modifiant l’activité́ ou l’</a:t>
            </a:r>
            <a:r>
              <a:rPr lang="fr-FR" sz="2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événement</a:t>
            </a:r>
            <a:endParaRPr lang="fr-FR" sz="24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0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" panose="05000000000000000000" pitchFamily="2" charset="2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1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11000"/>
              </a:lnSpc>
              <a:spcAft>
                <a:spcPts val="105"/>
              </a:spcAft>
              <a:buClr>
                <a:srgbClr val="000000"/>
              </a:buClr>
              <a:buSzPts val="2400"/>
            </a:pPr>
            <a:endParaRPr lang="fr-FR" sz="2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55418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752</TotalTime>
  <Words>731</Words>
  <Application>Microsoft Office PowerPoint</Application>
  <PresentationFormat>Affichage à l'écran (4:3)</PresentationFormat>
  <Paragraphs>122</Paragraphs>
  <Slides>15</Slides>
  <Notes>5</Notes>
  <HiddenSlides>1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MS PGothic</vt:lpstr>
      <vt:lpstr>Arial</vt:lpstr>
      <vt:lpstr>Arial Narrow Bold</vt:lpstr>
      <vt:lpstr>Calibri</vt:lpstr>
      <vt:lpstr>Georgia</vt:lpstr>
      <vt:lpstr>Times New Roman</vt:lpstr>
      <vt:lpstr>Wingdings</vt:lpstr>
      <vt:lpstr>LeadDev-Master_2013-NEW</vt:lpstr>
      <vt:lpstr>1_Custom Design</vt:lpstr>
      <vt:lpstr>2_Custom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Clark</dc:creator>
  <cp:lastModifiedBy>Magloire N'DAKON</cp:lastModifiedBy>
  <cp:revision>67</cp:revision>
  <cp:lastPrinted>2019-03-13T17:02:49Z</cp:lastPrinted>
  <dcterms:created xsi:type="dcterms:W3CDTF">2015-11-09T17:31:47Z</dcterms:created>
  <dcterms:modified xsi:type="dcterms:W3CDTF">2019-03-13T17:39:09Z</dcterms:modified>
</cp:coreProperties>
</file>