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  <p:sldMasterId id="2147483696" r:id="rId2"/>
    <p:sldMasterId id="2147483708" r:id="rId3"/>
  </p:sldMasterIdLst>
  <p:notesMasterIdLst>
    <p:notesMasterId r:id="rId19"/>
  </p:notesMasterIdLst>
  <p:sldIdLst>
    <p:sldId id="256" r:id="rId4"/>
    <p:sldId id="257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8" r:id="rId15"/>
    <p:sldId id="319" r:id="rId16"/>
    <p:sldId id="320" r:id="rId17"/>
    <p:sldId id="322" r:id="rId18"/>
  </p:sldIdLst>
  <p:sldSz cx="9144000" cy="6858000" type="screen4x3"/>
  <p:notesSz cx="6735763" cy="9866313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DAA"/>
    <a:srgbClr val="585858"/>
    <a:srgbClr val="01B4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277" autoAdjust="0"/>
  </p:normalViewPr>
  <p:slideViewPr>
    <p:cSldViewPr snapToGrid="0" snapToObjects="1">
      <p:cViewPr>
        <p:scale>
          <a:sx n="70" d="100"/>
          <a:sy n="70" d="100"/>
        </p:scale>
        <p:origin x="1166" y="-19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55" d="100"/>
          <a:sy n="55" d="100"/>
        </p:scale>
        <p:origin x="2623" y="4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3AC81-F8AD-4D0A-AD9E-0BA416C27044}" type="datetimeFigureOut">
              <a:rPr lang="fr-FR" smtClean="0"/>
              <a:t>13/03/2019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3304A6-8AF4-4BDC-81C4-1E582B2E0D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3846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304A6-8AF4-4BDC-81C4-1E582B2E0D0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9606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304A6-8AF4-4BDC-81C4-1E582B2E0D0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53935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304A6-8AF4-4BDC-81C4-1E582B2E0D00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94630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304A6-8AF4-4BDC-81C4-1E582B2E0D00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83810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304A6-8AF4-4BDC-81C4-1E582B2E0D00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7898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0641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859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3951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5DA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5926138"/>
            <a:ext cx="1606550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6" descr="RotaryMoE_RGB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596900"/>
            <a:ext cx="3679825" cy="367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3770586" y="5795509"/>
            <a:ext cx="1719807" cy="603250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1287463"/>
          </a:xfrm>
          <a:prstGeom prst="rect">
            <a:avLst/>
          </a:prstGeom>
          <a:solidFill>
            <a:srgbClr val="005DAA"/>
          </a:solidFill>
          <a:ln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endParaRPr lang="en-US" altLang="en-US">
              <a:solidFill>
                <a:srgbClr val="FFFFFF"/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5006849-C118-4239-ABA8-C9438E66226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573010"/>
            <a:ext cx="3599411" cy="12849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BB1406C3-F53A-4869-93C4-50E80DBF807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573010"/>
            <a:ext cx="3599411" cy="12849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3200" kern="1200">
          <a:solidFill>
            <a:srgbClr val="585858"/>
          </a:solidFill>
          <a:latin typeface="+mn-lt"/>
          <a:ea typeface="MS PGothic" pitchFamily="34" charset="-128"/>
          <a:cs typeface="+mn-cs"/>
        </a:defRPr>
      </a:lvl1pPr>
      <a:lvl2pPr marL="4572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800" kern="1200">
          <a:solidFill>
            <a:srgbClr val="585858"/>
          </a:solidFill>
          <a:latin typeface="+mn-lt"/>
          <a:ea typeface="MS PGothic" pitchFamily="34" charset="-128"/>
          <a:cs typeface="+mn-cs"/>
        </a:defRPr>
      </a:lvl2pPr>
      <a:lvl3pPr marL="9144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rgbClr val="585858"/>
          </a:solidFill>
          <a:latin typeface="+mn-lt"/>
          <a:ea typeface="MS PGothic" pitchFamily="34" charset="-128"/>
          <a:cs typeface="+mn-cs"/>
        </a:defRPr>
      </a:lvl3pPr>
      <a:lvl4pPr marL="1371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rgbClr val="585858"/>
          </a:solidFill>
          <a:latin typeface="+mn-lt"/>
          <a:ea typeface="MS PGothic" pitchFamily="34" charset="-128"/>
          <a:cs typeface="+mn-cs"/>
        </a:defRPr>
      </a:lvl4pPr>
      <a:lvl5pPr marL="18288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rgbClr val="585858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88912" y="426512"/>
            <a:ext cx="4973637" cy="235163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5400" b="1" spc="-150" dirty="0" smtClean="0">
                <a:solidFill>
                  <a:srgbClr val="FFFFFF"/>
                </a:solidFill>
                <a:latin typeface="Arial Narrow Bold"/>
                <a:cs typeface="Arial Narrow Bold"/>
              </a:rPr>
              <a:t>ACD 2019-2020</a:t>
            </a:r>
            <a:endParaRPr lang="en-US" sz="5400" b="1" spc="-150" dirty="0">
              <a:solidFill>
                <a:srgbClr val="FFFFFF"/>
              </a:solidFill>
              <a:latin typeface="Arial Narrow Bold"/>
              <a:cs typeface="Arial Narrow Bold"/>
            </a:endParaRPr>
          </a:p>
        </p:txBody>
      </p:sp>
      <p:sp>
        <p:nvSpPr>
          <p:cNvPr id="4099" name="Title 1"/>
          <p:cNvSpPr txBox="1">
            <a:spLocks/>
          </p:cNvSpPr>
          <p:nvPr/>
        </p:nvSpPr>
        <p:spPr bwMode="auto">
          <a:xfrm>
            <a:off x="188913" y="2549396"/>
            <a:ext cx="4973637" cy="944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2000" dirty="0">
                <a:solidFill>
                  <a:srgbClr val="FFFFFF"/>
                </a:solidFill>
                <a:latin typeface="Arial" pitchFamily="34" charset="0"/>
              </a:rPr>
              <a:t>DISTRICT 9101</a:t>
            </a:r>
            <a:endParaRPr lang="fr-FR" altLang="en-US" sz="20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982458" y="5892024"/>
            <a:ext cx="2936459" cy="522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fr-FR" altLang="en-US" sz="2000" dirty="0" smtClean="0">
                <a:solidFill>
                  <a:srgbClr val="FFFFFF"/>
                </a:solidFill>
                <a:latin typeface="Arial" pitchFamily="34" charset="0"/>
              </a:rPr>
              <a:t>21 Mars 2019</a:t>
            </a:r>
            <a:endParaRPr lang="fr-FR" altLang="en-US" sz="2000" dirty="0">
              <a:solidFill>
                <a:srgbClr val="FFFFFF"/>
              </a:solidFill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fr-FR" altLang="en-US" sz="20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Banjul- Gambie</a:t>
            </a:r>
            <a:endParaRPr lang="fr-FR" altLang="en-US" sz="20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A28B7B9-B207-4B97-B3B5-41123365A12D}"/>
              </a:ext>
            </a:extLst>
          </p:cNvPr>
          <p:cNvSpPr txBox="1">
            <a:spLocks/>
          </p:cNvSpPr>
          <p:nvPr/>
        </p:nvSpPr>
        <p:spPr bwMode="auto">
          <a:xfrm>
            <a:off x="305291" y="3655050"/>
            <a:ext cx="5397241" cy="91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fr-FR" altLang="en-US" sz="3200" dirty="0" smtClean="0">
                <a:solidFill>
                  <a:srgbClr val="FFFFFF"/>
                </a:solidFill>
                <a:latin typeface="Arial" pitchFamily="34" charset="0"/>
              </a:rPr>
              <a:t>Formation des Trésoriers de Club</a:t>
            </a:r>
            <a:endParaRPr lang="fr-FR" altLang="en-US" sz="3200" dirty="0">
              <a:solidFill>
                <a:srgbClr val="FFFFFF"/>
              </a:solidFill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fr-FR" altLang="en-US" sz="32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fr-FR" altLang="en-US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&lt;PAG Magloire J.B N’DAKON</a:t>
            </a:r>
            <a:endParaRPr lang="fr-FR" altLang="en-US" sz="24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fr-FR" altLang="en-US" sz="20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&lt;RC ABIDJAN COCODY- RCI</a:t>
            </a:r>
            <a:endParaRPr lang="fr-FR" altLang="en-US" sz="20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68928C8-CE39-43D7-BACC-ABCFA4FC672E}"/>
              </a:ext>
            </a:extLst>
          </p:cNvPr>
          <p:cNvSpPr/>
          <p:nvPr/>
        </p:nvSpPr>
        <p:spPr>
          <a:xfrm>
            <a:off x="313141" y="475778"/>
            <a:ext cx="6012993" cy="486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3200" b="1" dirty="0" smtClean="0">
                <a:solidFill>
                  <a:schemeClr val="bg1"/>
                </a:solidFill>
                <a:latin typeface="Arial Narrow Bold" pitchFamily="-84" charset="0"/>
              </a:rPr>
              <a:t>IV- </a:t>
            </a:r>
            <a:r>
              <a:rPr lang="en-US" altLang="en-US" sz="3200" b="1" dirty="0" err="1" smtClean="0">
                <a:solidFill>
                  <a:schemeClr val="bg1"/>
                </a:solidFill>
                <a:latin typeface="Arial Narrow Bold" pitchFamily="-84" charset="0"/>
              </a:rPr>
              <a:t>Pratiques</a:t>
            </a:r>
            <a:r>
              <a:rPr lang="en-US" altLang="en-US" sz="3200" b="1" dirty="0" smtClean="0">
                <a:solidFill>
                  <a:schemeClr val="bg1"/>
                </a:solidFill>
                <a:latin typeface="Arial Narrow Bold" pitchFamily="-84" charset="0"/>
              </a:rPr>
              <a:t> </a:t>
            </a:r>
            <a:r>
              <a:rPr lang="en-US" altLang="en-US" sz="3200" b="1" dirty="0" err="1" smtClean="0">
                <a:solidFill>
                  <a:schemeClr val="bg1"/>
                </a:solidFill>
                <a:latin typeface="Arial Narrow Bold" pitchFamily="-84" charset="0"/>
              </a:rPr>
              <a:t>comptables</a:t>
            </a:r>
            <a:r>
              <a:rPr lang="en-US" altLang="en-US" sz="3200" b="1" dirty="0" smtClean="0">
                <a:solidFill>
                  <a:schemeClr val="bg1"/>
                </a:solidFill>
                <a:latin typeface="Arial Narrow Bold" pitchFamily="-84" charset="0"/>
              </a:rPr>
              <a:t> (4/6)</a:t>
            </a:r>
            <a:endParaRPr lang="en-US" altLang="en-US" sz="3200" b="1" dirty="0">
              <a:solidFill>
                <a:schemeClr val="bg1"/>
              </a:solidFill>
              <a:latin typeface="Arial Narrow Bold" pitchFamily="-8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81583" y="1335933"/>
            <a:ext cx="8917021" cy="6657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10000"/>
              </a:lnSpc>
              <a:spcAft>
                <a:spcPts val="226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En trouvant une autre organisation qui accepte de participer et de partager les risques.</a:t>
            </a:r>
          </a:p>
          <a:p>
            <a:pPr>
              <a:lnSpc>
                <a:spcPct val="107000"/>
              </a:lnSpc>
              <a:spcAft>
                <a:spcPts val="2475"/>
              </a:spcAft>
            </a:pPr>
            <a:r>
              <a:rPr lang="fr-FR" sz="24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Recommandation</a:t>
            </a:r>
            <a:endParaRPr lang="fr-FR" sz="2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2400" dirty="0">
                <a:solidFill>
                  <a:srgbClr val="FF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Que toute transaction fasse l’objet de contrats </a:t>
            </a:r>
            <a:r>
              <a:rPr lang="fr-FR" sz="2400" dirty="0" err="1">
                <a:solidFill>
                  <a:srgbClr val="FF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écrits</a:t>
            </a:r>
            <a:r>
              <a:rPr lang="fr-FR" sz="2400" dirty="0">
                <a:solidFill>
                  <a:srgbClr val="FF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fr-FR" sz="2400" dirty="0" err="1">
                <a:solidFill>
                  <a:srgbClr val="FF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signés</a:t>
            </a:r>
            <a:r>
              <a:rPr lang="fr-FR" sz="2400" dirty="0">
                <a:solidFill>
                  <a:srgbClr val="FF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sz="2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350" indent="-6350">
              <a:lnSpc>
                <a:spcPct val="107000"/>
              </a:lnSpc>
              <a:spcAft>
                <a:spcPts val="1900"/>
              </a:spcAft>
            </a:pPr>
            <a:r>
              <a:rPr lang="fr-FR" sz="24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fr-FR" sz="2400" b="1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fr-FR" sz="2400" b="1" u="sng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Contrôles </a:t>
            </a:r>
            <a:r>
              <a:rPr lang="fr-FR" sz="2400" b="1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financiers</a:t>
            </a:r>
          </a:p>
          <a:p>
            <a:pPr marL="342900" lvl="0" indent="-342900" algn="just">
              <a:lnSpc>
                <a:spcPct val="111000"/>
              </a:lnSpc>
              <a:spcAft>
                <a:spcPts val="1885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✓"/>
            </a:pP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Assurent le bon fonctionnement du club</a:t>
            </a:r>
            <a:r>
              <a:rPr lang="fr-FR" sz="105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Wingdings" panose="05000000000000000000" pitchFamily="2" charset="2"/>
              </a:rPr>
              <a:t>,</a:t>
            </a:r>
          </a:p>
          <a:p>
            <a:pPr marL="342900" lvl="0" indent="-342900" algn="just">
              <a:lnSpc>
                <a:spcPct val="111000"/>
              </a:lnSpc>
              <a:spcAft>
                <a:spcPts val="654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✓"/>
            </a:pP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Garantissent la bonne gestion des fonds et vous </a:t>
            </a:r>
            <a:r>
              <a:rPr lang="fr-FR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protègent, </a:t>
            </a: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vous et votre club, contre toute </a:t>
            </a:r>
            <a:r>
              <a:rPr lang="fr-FR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allégation </a:t>
            </a: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d’utilisation abusive des fonds</a:t>
            </a:r>
            <a:endParaRPr lang="fr-FR" sz="2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Wingdings" panose="05000000000000000000" pitchFamily="2" charset="2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1000"/>
              </a:lnSpc>
              <a:spcAft>
                <a:spcPts val="1885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✓"/>
            </a:pPr>
            <a:endParaRPr lang="fr-FR" sz="8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Wingdings" panose="05000000000000000000" pitchFamily="2" charset="2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lvl="1" algn="just">
              <a:lnSpc>
                <a:spcPct val="111000"/>
              </a:lnSpc>
              <a:spcAft>
                <a:spcPts val="105"/>
              </a:spcAft>
              <a:buClr>
                <a:srgbClr val="000000"/>
              </a:buClr>
              <a:buSzPts val="2400"/>
            </a:pPr>
            <a:endParaRPr lang="fr-FR" sz="11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11000"/>
              </a:lnSpc>
              <a:spcAft>
                <a:spcPts val="105"/>
              </a:spcAft>
              <a:buClr>
                <a:srgbClr val="000000"/>
              </a:buClr>
              <a:buSzPts val="2400"/>
            </a:pPr>
            <a:endParaRPr lang="fr-FR" sz="2400" u="none" strike="noStrike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1200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68928C8-CE39-43D7-BACC-ABCFA4FC672E}"/>
              </a:ext>
            </a:extLst>
          </p:cNvPr>
          <p:cNvSpPr/>
          <p:nvPr/>
        </p:nvSpPr>
        <p:spPr>
          <a:xfrm>
            <a:off x="313141" y="475778"/>
            <a:ext cx="6012993" cy="486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3200" b="1" dirty="0" smtClean="0">
                <a:solidFill>
                  <a:schemeClr val="bg1"/>
                </a:solidFill>
                <a:latin typeface="Arial Narrow Bold" pitchFamily="-84" charset="0"/>
              </a:rPr>
              <a:t>IV- </a:t>
            </a:r>
            <a:r>
              <a:rPr lang="en-US" altLang="en-US" sz="3200" b="1" dirty="0" err="1" smtClean="0">
                <a:solidFill>
                  <a:schemeClr val="bg1"/>
                </a:solidFill>
                <a:latin typeface="Arial Narrow Bold" pitchFamily="-84" charset="0"/>
              </a:rPr>
              <a:t>Pratiques</a:t>
            </a:r>
            <a:r>
              <a:rPr lang="en-US" altLang="en-US" sz="3200" b="1" dirty="0" smtClean="0">
                <a:solidFill>
                  <a:schemeClr val="bg1"/>
                </a:solidFill>
                <a:latin typeface="Arial Narrow Bold" pitchFamily="-84" charset="0"/>
              </a:rPr>
              <a:t> </a:t>
            </a:r>
            <a:r>
              <a:rPr lang="en-US" altLang="en-US" sz="3200" b="1" dirty="0" err="1" smtClean="0">
                <a:solidFill>
                  <a:schemeClr val="bg1"/>
                </a:solidFill>
                <a:latin typeface="Arial Narrow Bold" pitchFamily="-84" charset="0"/>
              </a:rPr>
              <a:t>comptables</a:t>
            </a:r>
            <a:r>
              <a:rPr lang="en-US" altLang="en-US" sz="3200" b="1" dirty="0" smtClean="0">
                <a:solidFill>
                  <a:schemeClr val="bg1"/>
                </a:solidFill>
                <a:latin typeface="Arial Narrow Bold" pitchFamily="-84" charset="0"/>
              </a:rPr>
              <a:t> (5/6)</a:t>
            </a:r>
            <a:endParaRPr lang="en-US" altLang="en-US" sz="3200" b="1" dirty="0">
              <a:solidFill>
                <a:schemeClr val="bg1"/>
              </a:solidFill>
              <a:latin typeface="Arial Narrow Bold" pitchFamily="-8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81583" y="1335933"/>
            <a:ext cx="8917021" cy="6845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0" indent="-6350">
              <a:lnSpc>
                <a:spcPct val="107000"/>
              </a:lnSpc>
              <a:spcAft>
                <a:spcPts val="2335"/>
              </a:spcAft>
            </a:pPr>
            <a:r>
              <a:rPr lang="fr-FR" sz="2400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Quelques cas de contrôles.</a:t>
            </a:r>
            <a:endParaRPr lang="fr-FR" sz="2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1295"/>
              </a:spcAft>
            </a:pPr>
            <a:r>
              <a:rPr lang="fr-FR" sz="2400" b="1" u="sng" dirty="0">
                <a:solidFill>
                  <a:srgbClr val="585858"/>
                </a:solidFill>
                <a:uFill>
                  <a:solidFill>
                    <a:srgbClr val="585858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b) Contrôles financiers</a:t>
            </a:r>
            <a:endParaRPr lang="fr-FR" sz="2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50800" lvl="0" indent="-342900" algn="just">
              <a:lnSpc>
                <a:spcPct val="111000"/>
              </a:lnSpc>
              <a:spcAft>
                <a:spcPts val="30"/>
              </a:spcAft>
              <a:buClr>
                <a:srgbClr val="000000"/>
              </a:buClr>
              <a:buSzPts val="22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Avant de </a:t>
            </a:r>
            <a:r>
              <a:rPr lang="fr-FR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présenter </a:t>
            </a: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un rapport financier, l’envoyer par e-mail au comité pour </a:t>
            </a:r>
            <a:r>
              <a:rPr lang="fr-FR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vérification. </a:t>
            </a:r>
          </a:p>
          <a:p>
            <a:pPr marL="342900" marR="50800" lvl="0" indent="-342900" algn="just">
              <a:lnSpc>
                <a:spcPct val="111000"/>
              </a:lnSpc>
              <a:spcAft>
                <a:spcPts val="30"/>
              </a:spcAft>
              <a:buClr>
                <a:srgbClr val="000000"/>
              </a:buClr>
              <a:buSzPts val="22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Demander au </a:t>
            </a:r>
            <a:r>
              <a:rPr lang="fr-FR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Président </a:t>
            </a: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de consulter tous les </a:t>
            </a:r>
            <a:r>
              <a:rPr lang="fr-FR" sz="24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relevés</a:t>
            </a: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bancaires avant de vous les remettre</a:t>
            </a:r>
            <a:endParaRPr lang="fr-FR" sz="12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marR="50800" lvl="0" indent="-342900" algn="just">
              <a:lnSpc>
                <a:spcPct val="111000"/>
              </a:lnSpc>
              <a:spcAft>
                <a:spcPts val="30"/>
              </a:spcAft>
              <a:buClr>
                <a:srgbClr val="000000"/>
              </a:buClr>
              <a:buSzPts val="2200"/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Vérifier </a:t>
            </a: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fr-FR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relevés </a:t>
            </a: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de banque mensuels et rapprocher les transactions aux documents du club.</a:t>
            </a:r>
            <a:endParaRPr lang="fr-FR" sz="12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marR="50800" lvl="0" indent="-342900" algn="just">
              <a:lnSpc>
                <a:spcPct val="111000"/>
              </a:lnSpc>
              <a:spcAft>
                <a:spcPts val="30"/>
              </a:spcAft>
              <a:buClr>
                <a:srgbClr val="000000"/>
              </a:buClr>
              <a:buSzPts val="22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Exiger plusieurs signatures pour l’</a:t>
            </a:r>
            <a:r>
              <a:rPr lang="fr-FR" sz="24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émission</a:t>
            </a: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FR" sz="24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chèques</a:t>
            </a: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ou les retraits.</a:t>
            </a:r>
            <a:endParaRPr lang="fr-FR" sz="12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marR="50800" lvl="0" indent="-342900" algn="just">
              <a:lnSpc>
                <a:spcPct val="111000"/>
              </a:lnSpc>
              <a:spcAft>
                <a:spcPts val="30"/>
              </a:spcAft>
              <a:buClr>
                <a:srgbClr val="000000"/>
              </a:buClr>
              <a:buSzPts val="22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Modifier la liste des personnes ayant la signature à chaque changement de dirigeants.</a:t>
            </a:r>
            <a:endParaRPr lang="fr-FR" sz="12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marR="50800" lvl="0" indent="-342900" algn="just">
              <a:lnSpc>
                <a:spcPct val="111000"/>
              </a:lnSpc>
              <a:spcAft>
                <a:spcPts val="30"/>
              </a:spcAft>
              <a:buClr>
                <a:srgbClr val="000000"/>
              </a:buClr>
              <a:buSzPts val="2200"/>
              <a:buFont typeface="Arial" panose="020B0604020202020204" pitchFamily="34" charset="0"/>
              <a:buChar char="•"/>
            </a:pPr>
            <a:endParaRPr lang="fr-FR" sz="2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11000"/>
              </a:lnSpc>
              <a:spcAft>
                <a:spcPts val="1885"/>
              </a:spcAft>
              <a:buClr>
                <a:srgbClr val="000000"/>
              </a:buClr>
              <a:buSzPts val="2400"/>
            </a:pPr>
            <a:endParaRPr lang="fr-FR" sz="8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Wingdings" panose="05000000000000000000" pitchFamily="2" charset="2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lvl="1" algn="just">
              <a:lnSpc>
                <a:spcPct val="111000"/>
              </a:lnSpc>
              <a:spcAft>
                <a:spcPts val="105"/>
              </a:spcAft>
              <a:buClr>
                <a:srgbClr val="000000"/>
              </a:buClr>
              <a:buSzPts val="2400"/>
            </a:pPr>
            <a:endParaRPr lang="fr-FR" sz="11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11000"/>
              </a:lnSpc>
              <a:spcAft>
                <a:spcPts val="105"/>
              </a:spcAft>
              <a:buClr>
                <a:srgbClr val="000000"/>
              </a:buClr>
              <a:buSzPts val="2400"/>
            </a:pPr>
            <a:endParaRPr lang="fr-FR" sz="2400" u="none" strike="noStrike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079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68928C8-CE39-43D7-BACC-ABCFA4FC672E}"/>
              </a:ext>
            </a:extLst>
          </p:cNvPr>
          <p:cNvSpPr/>
          <p:nvPr/>
        </p:nvSpPr>
        <p:spPr>
          <a:xfrm>
            <a:off x="313141" y="475778"/>
            <a:ext cx="5899179" cy="486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3200" b="1" dirty="0" smtClean="0">
                <a:solidFill>
                  <a:schemeClr val="bg1"/>
                </a:solidFill>
                <a:latin typeface="Arial Narrow Bold" pitchFamily="-84" charset="0"/>
              </a:rPr>
              <a:t>IV- </a:t>
            </a:r>
            <a:r>
              <a:rPr lang="en-US" altLang="en-US" sz="3200" b="1" dirty="0" err="1" smtClean="0">
                <a:solidFill>
                  <a:schemeClr val="bg1"/>
                </a:solidFill>
                <a:latin typeface="Arial Narrow Bold" pitchFamily="-84" charset="0"/>
              </a:rPr>
              <a:t>Pratiques</a:t>
            </a:r>
            <a:r>
              <a:rPr lang="en-US" altLang="en-US" sz="3200" b="1" dirty="0" smtClean="0">
                <a:solidFill>
                  <a:schemeClr val="bg1"/>
                </a:solidFill>
                <a:latin typeface="Arial Narrow Bold" pitchFamily="-84" charset="0"/>
              </a:rPr>
              <a:t> </a:t>
            </a:r>
            <a:r>
              <a:rPr lang="en-US" altLang="en-US" sz="3200" b="1" dirty="0" err="1" smtClean="0">
                <a:solidFill>
                  <a:schemeClr val="bg1"/>
                </a:solidFill>
                <a:latin typeface="Arial Narrow Bold" pitchFamily="-84" charset="0"/>
              </a:rPr>
              <a:t>comptables</a:t>
            </a:r>
            <a:r>
              <a:rPr lang="en-US" altLang="en-US" sz="3200" b="1" dirty="0" smtClean="0">
                <a:solidFill>
                  <a:schemeClr val="bg1"/>
                </a:solidFill>
                <a:latin typeface="Arial Narrow Bold" pitchFamily="-84" charset="0"/>
              </a:rPr>
              <a:t>(6/6)</a:t>
            </a:r>
            <a:endParaRPr lang="en-US" altLang="en-US" sz="3200" b="1" dirty="0">
              <a:solidFill>
                <a:schemeClr val="bg1"/>
              </a:solidFill>
              <a:latin typeface="Arial Narrow Bold" pitchFamily="-8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81583" y="1335933"/>
            <a:ext cx="8917021" cy="5776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6050" indent="-6350">
              <a:lnSpc>
                <a:spcPct val="107000"/>
              </a:lnSpc>
              <a:spcAft>
                <a:spcPts val="1300"/>
              </a:spcAft>
            </a:pPr>
            <a:r>
              <a:rPr lang="fr-FR" sz="2400" b="1" u="sng" dirty="0">
                <a:solidFill>
                  <a:srgbClr val="585858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b) Contrôles financiers</a:t>
            </a:r>
            <a:endParaRPr lang="fr-FR" sz="2000" b="1" u="sng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11000"/>
              </a:lnSpc>
              <a:spcAft>
                <a:spcPts val="105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Attribuer des tâches différentes à plusieurs dirigeants de club </a:t>
            </a:r>
            <a:endParaRPr lang="fr-FR" sz="11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292735" indent="-6350" algn="just">
              <a:lnSpc>
                <a:spcPct val="111000"/>
              </a:lnSpc>
              <a:spcAft>
                <a:spcPts val="105"/>
              </a:spcAft>
            </a:pP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(rapprochement des </a:t>
            </a:r>
            <a:r>
              <a:rPr lang="fr-FR" sz="2400" dirty="0" err="1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relevés</a:t>
            </a: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, tenue du livre de comptes, signature des </a:t>
            </a:r>
            <a:r>
              <a:rPr lang="fr-FR" sz="2400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chèques, </a:t>
            </a: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remises en banque et retraits etc…).</a:t>
            </a:r>
            <a:endParaRPr lang="fr-FR" sz="11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11000"/>
              </a:lnSpc>
              <a:spcAft>
                <a:spcPts val="105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Demander au responsable d’une manifestation d’autoriser les </a:t>
            </a:r>
            <a:r>
              <a:rPr lang="fr-FR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dépenses afférentes.</a:t>
            </a:r>
            <a:endParaRPr lang="fr-FR" sz="11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1000"/>
              </a:lnSpc>
              <a:spcAft>
                <a:spcPts val="105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Mettre en place une procédure facilitant la transition avec le prochain trésorier</a:t>
            </a:r>
            <a:endParaRPr lang="fr-FR" sz="11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1000"/>
              </a:lnSpc>
              <a:spcAft>
                <a:spcPts val="105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Impliquer et informer le Président de toutes les opérations de décaissement</a:t>
            </a:r>
            <a:endParaRPr lang="fr-FR" sz="11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R="50800" lvl="0" algn="just">
              <a:lnSpc>
                <a:spcPct val="111000"/>
              </a:lnSpc>
              <a:spcAft>
                <a:spcPts val="30"/>
              </a:spcAft>
              <a:buClr>
                <a:srgbClr val="000000"/>
              </a:buClr>
              <a:buSzPts val="2200"/>
            </a:pPr>
            <a:endParaRPr lang="fr-FR" sz="2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11000"/>
              </a:lnSpc>
              <a:spcAft>
                <a:spcPts val="1885"/>
              </a:spcAft>
              <a:buClr>
                <a:srgbClr val="000000"/>
              </a:buClr>
              <a:buSzPts val="2400"/>
            </a:pPr>
            <a:endParaRPr lang="fr-FR" sz="8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Wingdings" panose="05000000000000000000" pitchFamily="2" charset="2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lvl="1" algn="just">
              <a:lnSpc>
                <a:spcPct val="111000"/>
              </a:lnSpc>
              <a:spcAft>
                <a:spcPts val="105"/>
              </a:spcAft>
              <a:buClr>
                <a:srgbClr val="000000"/>
              </a:buClr>
              <a:buSzPts val="2400"/>
            </a:pPr>
            <a:endParaRPr lang="fr-FR" sz="11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11000"/>
              </a:lnSpc>
              <a:spcAft>
                <a:spcPts val="105"/>
              </a:spcAft>
              <a:buClr>
                <a:srgbClr val="000000"/>
              </a:buClr>
              <a:buSzPts val="2400"/>
            </a:pPr>
            <a:endParaRPr lang="fr-FR" sz="2400" u="none" strike="noStrike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1341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68928C8-CE39-43D7-BACC-ABCFA4FC672E}"/>
              </a:ext>
            </a:extLst>
          </p:cNvPr>
          <p:cNvSpPr/>
          <p:nvPr/>
        </p:nvSpPr>
        <p:spPr>
          <a:xfrm>
            <a:off x="313141" y="475778"/>
            <a:ext cx="3534750" cy="486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3200" b="1" dirty="0" smtClean="0">
                <a:solidFill>
                  <a:schemeClr val="bg1"/>
                </a:solidFill>
                <a:latin typeface="Arial Narrow Bold" pitchFamily="-84" charset="0"/>
              </a:rPr>
              <a:t>V- CAS </a:t>
            </a:r>
            <a:r>
              <a:rPr lang="en-US" altLang="en-US" sz="3200" b="1" dirty="0" err="1" smtClean="0">
                <a:solidFill>
                  <a:schemeClr val="bg1"/>
                </a:solidFill>
                <a:latin typeface="Arial Narrow Bold" pitchFamily="-84" charset="0"/>
              </a:rPr>
              <a:t>Pratiques</a:t>
            </a:r>
            <a:endParaRPr lang="en-US" altLang="en-US" sz="3200" b="1" dirty="0">
              <a:solidFill>
                <a:schemeClr val="bg1"/>
              </a:solidFill>
              <a:latin typeface="Arial Narrow Bold" pitchFamily="-8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81583" y="1335933"/>
            <a:ext cx="8917021" cy="2690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50800" lvl="0" algn="just">
              <a:lnSpc>
                <a:spcPct val="111000"/>
              </a:lnSpc>
              <a:spcAft>
                <a:spcPts val="30"/>
              </a:spcAft>
              <a:buClr>
                <a:srgbClr val="000000"/>
              </a:buClr>
              <a:buSzPts val="2200"/>
            </a:pPr>
            <a:endParaRPr lang="fr-FR" sz="2400" dirty="0" smtClean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R="50800" lvl="0" algn="just">
              <a:lnSpc>
                <a:spcPct val="111000"/>
              </a:lnSpc>
              <a:spcAft>
                <a:spcPts val="30"/>
              </a:spcAft>
              <a:buClr>
                <a:srgbClr val="000000"/>
              </a:buClr>
              <a:buSzPts val="2200"/>
            </a:pPr>
            <a:endParaRPr lang="fr-FR" sz="2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R="50800" lvl="0" algn="just">
              <a:lnSpc>
                <a:spcPct val="111000"/>
              </a:lnSpc>
              <a:spcAft>
                <a:spcPts val="30"/>
              </a:spcAft>
              <a:buClr>
                <a:srgbClr val="000000"/>
              </a:buClr>
              <a:buSzPts val="2200"/>
            </a:pPr>
            <a:endParaRPr lang="fr-FR" sz="2400" dirty="0" smtClean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R="50800" lvl="0" algn="ctr">
              <a:lnSpc>
                <a:spcPct val="111000"/>
              </a:lnSpc>
              <a:spcAft>
                <a:spcPts val="30"/>
              </a:spcAft>
              <a:buClr>
                <a:srgbClr val="000000"/>
              </a:buClr>
              <a:buSzPts val="2200"/>
            </a:pPr>
            <a:r>
              <a:rPr lang="fr-FR" sz="2400" dirty="0" smtClean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DISCUSSIONS LIBRES SUR DES CAS PRATIQUES</a:t>
            </a:r>
            <a:endParaRPr lang="fr-FR" sz="2400" dirty="0">
              <a:solidFill>
                <a:srgbClr val="FF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11000"/>
              </a:lnSpc>
              <a:spcAft>
                <a:spcPts val="1885"/>
              </a:spcAft>
              <a:buClr>
                <a:srgbClr val="000000"/>
              </a:buClr>
              <a:buSzPts val="2400"/>
            </a:pPr>
            <a:endParaRPr lang="fr-FR" sz="8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Wingdings" panose="05000000000000000000" pitchFamily="2" charset="2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lvl="1" algn="just">
              <a:lnSpc>
                <a:spcPct val="111000"/>
              </a:lnSpc>
              <a:spcAft>
                <a:spcPts val="105"/>
              </a:spcAft>
              <a:buClr>
                <a:srgbClr val="000000"/>
              </a:buClr>
              <a:buSzPts val="2400"/>
            </a:pPr>
            <a:endParaRPr lang="fr-FR" sz="11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11000"/>
              </a:lnSpc>
              <a:spcAft>
                <a:spcPts val="105"/>
              </a:spcAft>
              <a:buClr>
                <a:srgbClr val="000000"/>
              </a:buClr>
              <a:buSzPts val="2400"/>
            </a:pPr>
            <a:endParaRPr lang="fr-FR" sz="2400" u="none" strike="noStrike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170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68928C8-CE39-43D7-BACC-ABCFA4FC672E}"/>
              </a:ext>
            </a:extLst>
          </p:cNvPr>
          <p:cNvSpPr/>
          <p:nvPr/>
        </p:nvSpPr>
        <p:spPr>
          <a:xfrm>
            <a:off x="313141" y="475778"/>
            <a:ext cx="2943434" cy="486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3200" b="1" dirty="0" smtClean="0">
                <a:solidFill>
                  <a:schemeClr val="bg1"/>
                </a:solidFill>
                <a:latin typeface="Arial Narrow Bold" pitchFamily="-84" charset="0"/>
              </a:rPr>
              <a:t>CONCLUSION</a:t>
            </a:r>
            <a:endParaRPr lang="en-US" altLang="en-US" sz="3200" b="1" dirty="0">
              <a:solidFill>
                <a:schemeClr val="bg1"/>
              </a:solidFill>
              <a:latin typeface="Arial Narrow Bold" pitchFamily="-8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81583" y="1335933"/>
            <a:ext cx="8917021" cy="51223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50800" lvl="0" algn="ctr">
              <a:lnSpc>
                <a:spcPct val="111000"/>
              </a:lnSpc>
              <a:spcAft>
                <a:spcPts val="30"/>
              </a:spcAft>
              <a:buClr>
                <a:srgbClr val="000000"/>
              </a:buClr>
              <a:buSzPts val="2200"/>
            </a:pPr>
            <a:r>
              <a:rPr lang="fr-FR" sz="2400" dirty="0" smtClean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Ce qu’il faut retenir pour terminer</a:t>
            </a:r>
            <a:endParaRPr lang="fr-FR" sz="2400" dirty="0">
              <a:solidFill>
                <a:srgbClr val="FF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11000"/>
              </a:lnSpc>
              <a:spcAft>
                <a:spcPts val="1885"/>
              </a:spcAft>
              <a:buClr>
                <a:srgbClr val="000000"/>
              </a:buClr>
              <a:buSzPts val="2400"/>
            </a:pPr>
            <a:endParaRPr lang="fr-FR" sz="8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Wingdings" panose="05000000000000000000" pitchFamily="2" charset="2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lvl="1" algn="just">
              <a:lnSpc>
                <a:spcPct val="111000"/>
              </a:lnSpc>
              <a:spcAft>
                <a:spcPts val="105"/>
              </a:spcAft>
              <a:buClr>
                <a:srgbClr val="000000"/>
              </a:buClr>
              <a:buSzPts val="2400"/>
            </a:pPr>
            <a:endParaRPr lang="fr-FR" sz="11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indent="-6350">
              <a:lnSpc>
                <a:spcPct val="107000"/>
              </a:lnSpc>
              <a:spcAft>
                <a:spcPts val="1160"/>
              </a:spcAft>
            </a:pPr>
            <a:r>
              <a:rPr lang="fr-FR" b="1" dirty="0">
                <a:solidFill>
                  <a:srgbClr val="005296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Les trésoriers sont chargés de:</a:t>
            </a:r>
            <a:endParaRPr lang="fr-FR" sz="10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160"/>
              </a:spcAft>
              <a:buClr>
                <a:srgbClr val="005296"/>
              </a:buClr>
              <a:buSzPts val="2400"/>
              <a:buFont typeface="+mj-lt"/>
              <a:buAutoNum type="arabicPeriod"/>
            </a:pPr>
            <a:r>
              <a:rPr lang="fr-FR" b="1" dirty="0">
                <a:solidFill>
                  <a:srgbClr val="005296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Tenir la comptabilité </a:t>
            </a:r>
            <a:endParaRPr lang="fr-FR" sz="10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160"/>
              </a:spcAft>
              <a:buClr>
                <a:srgbClr val="005296"/>
              </a:buClr>
              <a:buSzPts val="2400"/>
              <a:buFont typeface="+mj-lt"/>
              <a:buAutoNum type="arabicPeriod"/>
            </a:pPr>
            <a:r>
              <a:rPr lang="fr-FR" b="1" dirty="0">
                <a:solidFill>
                  <a:srgbClr val="005296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Définir le budget et le respecter</a:t>
            </a:r>
            <a:endParaRPr lang="fr-FR" sz="10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160"/>
              </a:spcAft>
              <a:buClr>
                <a:srgbClr val="005296"/>
              </a:buClr>
              <a:buSzPts val="2400"/>
              <a:buFont typeface="+mj-lt"/>
              <a:buAutoNum type="arabicPeriod"/>
            </a:pPr>
            <a:r>
              <a:rPr lang="fr-FR" b="1" dirty="0">
                <a:solidFill>
                  <a:srgbClr val="005296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Mobiliser les ressources auprès des membres et des tiers</a:t>
            </a:r>
            <a:endParaRPr lang="fr-FR" sz="10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95"/>
              </a:spcAft>
              <a:buClr>
                <a:srgbClr val="005296"/>
              </a:buClr>
              <a:buSzPts val="2400"/>
              <a:buFont typeface="+mj-lt"/>
              <a:buAutoNum type="arabicPeriod"/>
            </a:pPr>
            <a:r>
              <a:rPr lang="fr-FR" b="1" dirty="0">
                <a:solidFill>
                  <a:srgbClr val="005296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Payer les cotisations du RI, du District, etc…</a:t>
            </a:r>
            <a:endParaRPr lang="fr-FR" sz="10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120"/>
              </a:spcAft>
              <a:buClr>
                <a:srgbClr val="005296"/>
              </a:buClr>
              <a:buSzPts val="2400"/>
              <a:buFont typeface="Arial" panose="020B0604020202020204" pitchFamily="34" charset="0"/>
              <a:buChar char="✓"/>
            </a:pPr>
            <a:r>
              <a:rPr lang="fr-FR" b="1" dirty="0">
                <a:solidFill>
                  <a:srgbClr val="005296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Wingdings" panose="05000000000000000000" pitchFamily="2" charset="2"/>
              </a:rPr>
              <a:t>RI = 32 USD par semestre / Membre (en Juillet &amp; Janvier) pour </a:t>
            </a:r>
            <a:r>
              <a:rPr lang="fr-FR" b="1" dirty="0" smtClean="0">
                <a:solidFill>
                  <a:srgbClr val="005296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Wingdings" panose="05000000000000000000" pitchFamily="2" charset="2"/>
              </a:rPr>
              <a:t>2019/2020 </a:t>
            </a:r>
            <a:endParaRPr lang="fr-FR" sz="10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Wingdings" panose="05000000000000000000" pitchFamily="2" charset="2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742950" lvl="1" indent="-285750">
              <a:lnSpc>
                <a:spcPct val="107000"/>
              </a:lnSpc>
              <a:spcAft>
                <a:spcPts val="1160"/>
              </a:spcAft>
              <a:buClr>
                <a:srgbClr val="005296"/>
              </a:buClr>
              <a:buSzPts val="2400"/>
              <a:buFont typeface="Arial" panose="020B0604020202020204" pitchFamily="34" charset="0"/>
              <a:buChar char="✓"/>
            </a:pPr>
            <a:r>
              <a:rPr lang="fr-FR" b="1" dirty="0">
                <a:solidFill>
                  <a:srgbClr val="005296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Wingdings" panose="05000000000000000000" pitchFamily="2" charset="2"/>
              </a:rPr>
              <a:t>District (Contribution &amp; Per Capita) = 30 + 30 = 60 USD</a:t>
            </a:r>
            <a:endParaRPr lang="fr-FR" sz="10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Wingdings" panose="05000000000000000000" pitchFamily="2" charset="2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lvl="0" indent="-342900">
              <a:lnSpc>
                <a:spcPct val="107000"/>
              </a:lnSpc>
              <a:spcAft>
                <a:spcPts val="1160"/>
              </a:spcAft>
              <a:buClr>
                <a:srgbClr val="005296"/>
              </a:buClr>
              <a:buSzPts val="2400"/>
              <a:buFont typeface="+mj-lt"/>
              <a:buAutoNum type="arabicPeriod"/>
            </a:pPr>
            <a:r>
              <a:rPr lang="fr-FR" b="1" dirty="0">
                <a:solidFill>
                  <a:srgbClr val="005296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Régler les dépenses en accord et sur instructions du Président (premier responsable du club)</a:t>
            </a:r>
            <a:endParaRPr lang="fr-FR" sz="10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11000"/>
              </a:lnSpc>
              <a:spcAft>
                <a:spcPts val="105"/>
              </a:spcAft>
              <a:buClr>
                <a:srgbClr val="000000"/>
              </a:buClr>
              <a:buSzPts val="2400"/>
            </a:pPr>
            <a:endParaRPr lang="fr-FR" sz="2400" u="none" strike="noStrike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5468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EC7F244-72C3-457E-A68F-6AFFA52B19F8}"/>
              </a:ext>
            </a:extLst>
          </p:cNvPr>
          <p:cNvSpPr/>
          <p:nvPr/>
        </p:nvSpPr>
        <p:spPr>
          <a:xfrm>
            <a:off x="1524001" y="3075057"/>
            <a:ext cx="719198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FF0000"/>
                </a:solidFill>
                <a:latin typeface="Arial" charset="0"/>
              </a:rPr>
              <a:t>JE VOUS REMERCIE</a:t>
            </a:r>
            <a:endParaRPr lang="en-US" sz="4000" b="1" dirty="0">
              <a:solidFill>
                <a:srgbClr val="FF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352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330740" y="1584089"/>
            <a:ext cx="8622760" cy="430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marL="342900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fr-FR" altLang="en-US" sz="2800" dirty="0">
              <a:solidFill>
                <a:srgbClr val="585858"/>
              </a:solidFill>
              <a:latin typeface="Georgia" pitchFamily="18" charset="0"/>
            </a:endParaRP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88913" y="225425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altLang="en-US" sz="3600" b="1" dirty="0" smtClean="0">
                <a:solidFill>
                  <a:schemeClr val="bg1"/>
                </a:solidFill>
                <a:latin typeface="Arial Narrow Bold" pitchFamily="-84" charset="0"/>
              </a:rPr>
              <a:t>SOMMAIRE</a:t>
            </a:r>
            <a:endParaRPr lang="fr-FR" altLang="en-US" sz="3600" b="1" dirty="0">
              <a:solidFill>
                <a:schemeClr val="bg1"/>
              </a:solidFill>
              <a:latin typeface="Arial Narrow Bold" pitchFamily="-84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529738"/>
              </p:ext>
            </p:extLst>
          </p:nvPr>
        </p:nvGraphicFramePr>
        <p:xfrm>
          <a:off x="188913" y="1692611"/>
          <a:ext cx="8643802" cy="3482736"/>
        </p:xfrm>
        <a:graphic>
          <a:graphicData uri="http://schemas.openxmlformats.org/drawingml/2006/table">
            <a:tbl>
              <a:tblPr firstRow="1" firstCol="1" bandRow="1"/>
              <a:tblGrid>
                <a:gridCol w="8643802">
                  <a:extLst>
                    <a:ext uri="{9D8B030D-6E8A-4147-A177-3AD203B41FA5}">
                      <a16:colId xmlns:a16="http://schemas.microsoft.com/office/drawing/2014/main" val="2588490853"/>
                    </a:ext>
                  </a:extLst>
                </a:gridCol>
              </a:tblGrid>
              <a:tr h="5804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598420" algn="ctr"/>
                        </a:tabLst>
                      </a:pPr>
                      <a:r>
                        <a:rPr lang="fr-FR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I.	Rôles &amp; Responsabilités de trésorier</a:t>
                      </a:r>
                      <a:endParaRPr lang="fr-FR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175117"/>
                  </a:ext>
                </a:extLst>
              </a:tr>
              <a:tr h="5804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970405" algn="ctr"/>
                        </a:tabLst>
                      </a:pPr>
                      <a:r>
                        <a:rPr lang="fr-FR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II.	Utilisation de Mon Rotary</a:t>
                      </a:r>
                      <a:endParaRPr lang="fr-FR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9422127"/>
                  </a:ext>
                </a:extLst>
              </a:tr>
              <a:tr h="5804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284095" algn="ctr"/>
                        </a:tabLst>
                      </a:pPr>
                      <a:r>
                        <a:rPr lang="fr-FR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III.	Ressources pour aller plus loin</a:t>
                      </a:r>
                      <a:endParaRPr lang="fr-FR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2602507"/>
                  </a:ext>
                </a:extLst>
              </a:tr>
              <a:tr h="5804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228215" algn="ctr"/>
                        </a:tabLst>
                      </a:pPr>
                      <a:r>
                        <a:rPr lang="fr-FR" sz="24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IV.Pratiques</a:t>
                      </a:r>
                      <a:r>
                        <a:rPr lang="fr-FR" sz="2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comptables</a:t>
                      </a:r>
                      <a:endParaRPr lang="fr-FR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689300"/>
                  </a:ext>
                </a:extLst>
              </a:tr>
              <a:tr h="5804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97050" algn="ctr"/>
                        </a:tabLst>
                      </a:pPr>
                      <a:r>
                        <a:rPr lang="fr-FR" sz="24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V.Cas</a:t>
                      </a:r>
                      <a:r>
                        <a:rPr lang="fr-FR" sz="2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pratiques</a:t>
                      </a:r>
                      <a:endParaRPr lang="fr-FR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171843"/>
                  </a:ext>
                </a:extLst>
              </a:tr>
              <a:tr h="580456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• </a:t>
                      </a:r>
                      <a:r>
                        <a:rPr lang="fr-FR" sz="2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Ce qu’il faut retenir pour terminer</a:t>
                      </a:r>
                      <a:endParaRPr lang="fr-FR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475776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68928C8-CE39-43D7-BACC-ABCFA4FC672E}"/>
              </a:ext>
            </a:extLst>
          </p:cNvPr>
          <p:cNvSpPr/>
          <p:nvPr/>
        </p:nvSpPr>
        <p:spPr>
          <a:xfrm>
            <a:off x="313141" y="475778"/>
            <a:ext cx="7697941" cy="486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3200" b="1" dirty="0" smtClean="0">
                <a:solidFill>
                  <a:schemeClr val="bg1"/>
                </a:solidFill>
                <a:latin typeface="Arial Narrow Bold" pitchFamily="-84" charset="0"/>
              </a:rPr>
              <a:t>I- </a:t>
            </a:r>
            <a:r>
              <a:rPr lang="en-US" altLang="en-US" sz="3200" b="1" dirty="0" err="1" smtClean="0">
                <a:solidFill>
                  <a:schemeClr val="bg1"/>
                </a:solidFill>
                <a:latin typeface="Arial Narrow Bold" pitchFamily="-84" charset="0"/>
              </a:rPr>
              <a:t>Rôles</a:t>
            </a:r>
            <a:r>
              <a:rPr lang="en-US" altLang="en-US" sz="3200" b="1" dirty="0" smtClean="0">
                <a:solidFill>
                  <a:schemeClr val="bg1"/>
                </a:solidFill>
                <a:latin typeface="Arial Narrow Bold" pitchFamily="-84" charset="0"/>
              </a:rPr>
              <a:t> &amp; </a:t>
            </a:r>
            <a:r>
              <a:rPr lang="en-US" altLang="en-US" sz="3200" b="1" dirty="0" err="1" smtClean="0">
                <a:solidFill>
                  <a:schemeClr val="bg1"/>
                </a:solidFill>
                <a:latin typeface="Arial Narrow Bold" pitchFamily="-84" charset="0"/>
              </a:rPr>
              <a:t>Responsabilités</a:t>
            </a:r>
            <a:r>
              <a:rPr lang="en-US" altLang="en-US" sz="3200" b="1" dirty="0" smtClean="0">
                <a:solidFill>
                  <a:schemeClr val="bg1"/>
                </a:solidFill>
                <a:latin typeface="Arial Narrow Bold" pitchFamily="-84" charset="0"/>
              </a:rPr>
              <a:t> de </a:t>
            </a:r>
            <a:r>
              <a:rPr lang="en-US" altLang="en-US" sz="3200" b="1" dirty="0" err="1" smtClean="0">
                <a:solidFill>
                  <a:schemeClr val="bg1"/>
                </a:solidFill>
                <a:latin typeface="Arial Narrow Bold" pitchFamily="-84" charset="0"/>
              </a:rPr>
              <a:t>trésorier</a:t>
            </a:r>
            <a:endParaRPr lang="en-US" altLang="en-US" sz="3200" b="1" dirty="0">
              <a:solidFill>
                <a:schemeClr val="bg1"/>
              </a:solidFill>
              <a:latin typeface="Arial Narrow Bold" pitchFamily="-8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81583" y="1335933"/>
            <a:ext cx="8917021" cy="5365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lnSpc>
                <a:spcPct val="107000"/>
              </a:lnSpc>
              <a:spcAft>
                <a:spcPts val="765"/>
              </a:spcAft>
              <a:buClr>
                <a:srgbClr val="585858"/>
              </a:buClr>
              <a:buSzPts val="2400"/>
              <a:buFont typeface="+mj-lt"/>
              <a:buAutoNum type="alphaLcPeriod"/>
            </a:pPr>
            <a:r>
              <a:rPr lang="fr-FR" sz="2400" dirty="0">
                <a:solidFill>
                  <a:srgbClr val="585858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Tenir une comptabilité exacte (Entrées &amp; Sorties)</a:t>
            </a:r>
            <a:endParaRPr lang="fr-FR" sz="2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765"/>
              </a:spcAft>
              <a:buClr>
                <a:srgbClr val="585858"/>
              </a:buClr>
              <a:buSzPts val="2400"/>
              <a:buFont typeface="+mj-lt"/>
              <a:buAutoNum type="alphaLcPeriod"/>
            </a:pPr>
            <a:r>
              <a:rPr lang="fr-FR" sz="2400" dirty="0">
                <a:solidFill>
                  <a:srgbClr val="585858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Conserver les documents financiers</a:t>
            </a:r>
            <a:endParaRPr lang="fr-FR" sz="2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765"/>
              </a:spcAft>
              <a:buClr>
                <a:srgbClr val="585858"/>
              </a:buClr>
              <a:buSzPts val="2400"/>
              <a:buFont typeface="+mj-lt"/>
              <a:buAutoNum type="alphaLcPeriod"/>
            </a:pPr>
            <a:r>
              <a:rPr lang="fr-FR" sz="2400" dirty="0">
                <a:solidFill>
                  <a:srgbClr val="585858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Payer les per capita et autres paiements RI, taxes du district </a:t>
            </a:r>
            <a:endParaRPr lang="fr-FR" sz="2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555"/>
              </a:spcAft>
              <a:buClr>
                <a:srgbClr val="585858"/>
              </a:buClr>
              <a:buSzPts val="2400"/>
              <a:buFont typeface="+mj-lt"/>
              <a:buAutoNum type="alphaLcPeriod"/>
            </a:pPr>
            <a:r>
              <a:rPr lang="fr-FR" sz="2400" dirty="0">
                <a:solidFill>
                  <a:srgbClr val="585858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Préparer et Respecter le budget</a:t>
            </a:r>
            <a:endParaRPr lang="fr-FR" sz="2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475"/>
              </a:spcAft>
              <a:buClr>
                <a:srgbClr val="585858"/>
              </a:buClr>
              <a:buSzPts val="2400"/>
              <a:buFont typeface="+mj-lt"/>
              <a:buAutoNum type="alphaLcPeriod"/>
            </a:pPr>
            <a:r>
              <a:rPr lang="fr-FR" sz="2400" dirty="0">
                <a:solidFill>
                  <a:srgbClr val="585858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Présenter régulièrement un état financier (Mois / An</a:t>
            </a:r>
            <a:r>
              <a:rPr lang="fr-FR" sz="2400" dirty="0" smtClean="0">
                <a:solidFill>
                  <a:srgbClr val="585858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42950" lvl="1" indent="-285750">
              <a:lnSpc>
                <a:spcPct val="106000"/>
              </a:lnSpc>
              <a:spcAft>
                <a:spcPts val="530"/>
              </a:spcAft>
              <a:buClr>
                <a:srgbClr val="585858"/>
              </a:buClr>
              <a:buSzPts val="2400"/>
              <a:buFont typeface="+mj-lt"/>
              <a:buAutoNum type="alphaLcPeriod"/>
            </a:pPr>
            <a:r>
              <a:rPr lang="fr-FR" sz="2400" dirty="0">
                <a:solidFill>
                  <a:srgbClr val="585858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Faire approuver le budget de l’année suivante avant le dernier trimestre de l’année rotarienne en cours</a:t>
            </a:r>
            <a:endParaRPr lang="fr-FR" sz="2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475"/>
              </a:spcAft>
              <a:buClr>
                <a:srgbClr val="585858"/>
              </a:buClr>
              <a:buSzPts val="2400"/>
              <a:buFont typeface="+mj-lt"/>
              <a:buAutoNum type="alphaLcPeriod"/>
            </a:pPr>
            <a:r>
              <a:rPr lang="fr-FR" sz="2400" dirty="0">
                <a:solidFill>
                  <a:srgbClr val="585858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Préparer votre successeur (Transmission des documents financiers)</a:t>
            </a:r>
            <a:endParaRPr lang="fr-FR" sz="2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6000"/>
              </a:lnSpc>
              <a:spcAft>
                <a:spcPts val="530"/>
              </a:spcAft>
              <a:buClr>
                <a:srgbClr val="585858"/>
              </a:buClr>
              <a:buSzPts val="2400"/>
              <a:buFont typeface="+mj-lt"/>
              <a:buAutoNum type="alphaLcPeriod"/>
            </a:pPr>
            <a:r>
              <a:rPr lang="fr-FR" sz="2400" dirty="0" smtClean="0">
                <a:solidFill>
                  <a:srgbClr val="585858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>
                <a:solidFill>
                  <a:srgbClr val="585858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Assister à l’ACD</a:t>
            </a:r>
            <a:endParaRPr lang="fr-FR" sz="2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7000"/>
              </a:lnSpc>
              <a:spcAft>
                <a:spcPts val="475"/>
              </a:spcAft>
              <a:buClr>
                <a:srgbClr val="585858"/>
              </a:buClr>
              <a:buSzPts val="2400"/>
            </a:pPr>
            <a:endParaRPr lang="fr-FR" u="none" strike="noStrike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91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68928C8-CE39-43D7-BACC-ABCFA4FC672E}"/>
              </a:ext>
            </a:extLst>
          </p:cNvPr>
          <p:cNvSpPr/>
          <p:nvPr/>
        </p:nvSpPr>
        <p:spPr>
          <a:xfrm>
            <a:off x="313141" y="475778"/>
            <a:ext cx="5601213" cy="486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3200" b="1" dirty="0" smtClean="0">
                <a:solidFill>
                  <a:schemeClr val="bg1"/>
                </a:solidFill>
                <a:latin typeface="Arial Narrow Bold" pitchFamily="-84" charset="0"/>
              </a:rPr>
              <a:t>II- </a:t>
            </a:r>
            <a:r>
              <a:rPr lang="en-US" altLang="en-US" sz="3200" b="1" dirty="0" err="1" smtClean="0">
                <a:solidFill>
                  <a:schemeClr val="bg1"/>
                </a:solidFill>
                <a:latin typeface="Arial Narrow Bold" pitchFamily="-84" charset="0"/>
              </a:rPr>
              <a:t>Utilisation</a:t>
            </a:r>
            <a:r>
              <a:rPr lang="en-US" altLang="en-US" sz="3200" b="1" dirty="0" smtClean="0">
                <a:solidFill>
                  <a:schemeClr val="bg1"/>
                </a:solidFill>
                <a:latin typeface="Arial Narrow Bold" pitchFamily="-84" charset="0"/>
              </a:rPr>
              <a:t> de Mon Rotary</a:t>
            </a:r>
            <a:endParaRPr lang="en-US" altLang="en-US" sz="3200" b="1" dirty="0">
              <a:solidFill>
                <a:schemeClr val="bg1"/>
              </a:solidFill>
              <a:latin typeface="Arial Narrow Bold" pitchFamily="-8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81583" y="1335933"/>
            <a:ext cx="8917021" cy="4890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 algn="just">
              <a:lnSpc>
                <a:spcPct val="111000"/>
              </a:lnSpc>
              <a:spcAft>
                <a:spcPts val="105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✓"/>
            </a:pP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Effectuer des </a:t>
            </a:r>
            <a:r>
              <a:rPr lang="fr-FR" sz="24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tâches</a:t>
            </a: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administratives rapidement et efficacement, et de communiquer </a:t>
            </a:r>
            <a:r>
              <a:rPr lang="fr-FR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avec le </a:t>
            </a: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RI en temps </a:t>
            </a:r>
            <a:r>
              <a:rPr lang="fr-FR" sz="24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réel</a:t>
            </a:r>
            <a:endParaRPr lang="fr-FR" sz="2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Wingdings" panose="05000000000000000000" pitchFamily="2" charset="2"/>
              <a:cs typeface="Arial" panose="020B0604020202020204" pitchFamily="34" charset="0"/>
            </a:endParaRPr>
          </a:p>
          <a:p>
            <a:pPr marL="742950" lvl="1" indent="-285750" algn="just">
              <a:lnSpc>
                <a:spcPct val="111000"/>
              </a:lnSpc>
              <a:spcAft>
                <a:spcPts val="105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✓"/>
            </a:pP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Accessible à tous les membres</a:t>
            </a:r>
            <a:endParaRPr lang="fr-FR" sz="2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Wingdings" panose="05000000000000000000" pitchFamily="2" charset="2"/>
              <a:cs typeface="Arial" panose="020B0604020202020204" pitchFamily="34" charset="0"/>
            </a:endParaRPr>
          </a:p>
          <a:p>
            <a:pPr marL="742950" lvl="1" indent="-285750" algn="just">
              <a:lnSpc>
                <a:spcPct val="111000"/>
              </a:lnSpc>
              <a:spcAft>
                <a:spcPts val="92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✓"/>
            </a:pP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Seuls le Président, le secrétaire et le trésorier peuvent y faire des modifications</a:t>
            </a:r>
            <a:endParaRPr lang="fr-FR" sz="2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Wingdings" panose="05000000000000000000" pitchFamily="2" charset="2"/>
              <a:cs typeface="Arial" panose="020B0604020202020204" pitchFamily="34" charset="0"/>
            </a:endParaRPr>
          </a:p>
          <a:p>
            <a:pPr marL="200025">
              <a:lnSpc>
                <a:spcPct val="107000"/>
              </a:lnSpc>
              <a:spcAft>
                <a:spcPts val="100"/>
              </a:spcAft>
            </a:pPr>
            <a:r>
              <a:rPr lang="fr-FR" sz="24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Principaux Avantages</a:t>
            </a:r>
            <a:endParaRPr lang="fr-FR" sz="2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lnSpc>
                <a:spcPct val="111000"/>
              </a:lnSpc>
              <a:spcAft>
                <a:spcPts val="105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Mettre à jour vos informations personnelles</a:t>
            </a:r>
          </a:p>
          <a:p>
            <a:pPr marL="742950" lvl="1" indent="-285750" algn="just">
              <a:lnSpc>
                <a:spcPct val="111000"/>
              </a:lnSpc>
              <a:spcAft>
                <a:spcPts val="105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Générer les rapports pour les dirigeants du club</a:t>
            </a:r>
          </a:p>
          <a:p>
            <a:pPr marL="742950" lvl="1" indent="-285750" algn="just">
              <a:lnSpc>
                <a:spcPct val="111000"/>
              </a:lnSpc>
              <a:spcAft>
                <a:spcPts val="105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Mettre à jour les </a:t>
            </a:r>
            <a:r>
              <a:rPr lang="fr-FR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données </a:t>
            </a: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du club</a:t>
            </a:r>
          </a:p>
          <a:p>
            <a:pPr marL="742950" lvl="1" indent="-285750" algn="just">
              <a:lnSpc>
                <a:spcPct val="111000"/>
              </a:lnSpc>
              <a:spcAft>
                <a:spcPts val="1205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Consulter le solde quotidien du club</a:t>
            </a:r>
          </a:p>
          <a:p>
            <a:pPr marL="175260" algn="ctr">
              <a:lnSpc>
                <a:spcPct val="107000"/>
              </a:lnSpc>
              <a:spcAft>
                <a:spcPts val="0"/>
              </a:spcAft>
            </a:pPr>
            <a:r>
              <a:rPr lang="fr-FR" sz="2400" b="1" u="sng" dirty="0" err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Atélier</a:t>
            </a:r>
            <a:r>
              <a:rPr lang="fr-FR" sz="24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spécifique sur l’utilisation des outils en </a:t>
            </a:r>
            <a:r>
              <a:rPr lang="fr-FR" sz="2400" b="1" u="sng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ligne</a:t>
            </a:r>
            <a:endParaRPr lang="fr-FR" sz="2400" u="none" strike="noStrike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06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68928C8-CE39-43D7-BACC-ABCFA4FC672E}"/>
              </a:ext>
            </a:extLst>
          </p:cNvPr>
          <p:cNvSpPr/>
          <p:nvPr/>
        </p:nvSpPr>
        <p:spPr>
          <a:xfrm>
            <a:off x="313141" y="475778"/>
            <a:ext cx="7718780" cy="486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3200" b="1" dirty="0" smtClean="0">
                <a:solidFill>
                  <a:schemeClr val="bg1"/>
                </a:solidFill>
                <a:latin typeface="Arial Narrow Bold" pitchFamily="-84" charset="0"/>
              </a:rPr>
              <a:t>III- </a:t>
            </a:r>
            <a:r>
              <a:rPr lang="en-US" altLang="en-US" sz="3200" b="1" dirty="0" err="1" smtClean="0">
                <a:solidFill>
                  <a:schemeClr val="bg1"/>
                </a:solidFill>
                <a:latin typeface="Arial Narrow Bold" pitchFamily="-84" charset="0"/>
              </a:rPr>
              <a:t>Ressources</a:t>
            </a:r>
            <a:r>
              <a:rPr lang="en-US" altLang="en-US" sz="3200" b="1" dirty="0" smtClean="0">
                <a:solidFill>
                  <a:schemeClr val="bg1"/>
                </a:solidFill>
                <a:latin typeface="Arial Narrow Bold" pitchFamily="-84" charset="0"/>
              </a:rPr>
              <a:t> pour </a:t>
            </a:r>
            <a:r>
              <a:rPr lang="en-US" altLang="en-US" sz="3200" b="1" dirty="0" err="1" smtClean="0">
                <a:solidFill>
                  <a:schemeClr val="bg1"/>
                </a:solidFill>
                <a:latin typeface="Arial Narrow Bold" pitchFamily="-84" charset="0"/>
              </a:rPr>
              <a:t>aller</a:t>
            </a:r>
            <a:r>
              <a:rPr lang="en-US" altLang="en-US" sz="3200" b="1" dirty="0" smtClean="0">
                <a:solidFill>
                  <a:schemeClr val="bg1"/>
                </a:solidFill>
                <a:latin typeface="Arial Narrow Bold" pitchFamily="-84" charset="0"/>
              </a:rPr>
              <a:t> plus loin(1/2)</a:t>
            </a:r>
            <a:endParaRPr lang="en-US" altLang="en-US" sz="3200" b="1" dirty="0">
              <a:solidFill>
                <a:schemeClr val="bg1"/>
              </a:solidFill>
              <a:latin typeface="Arial Narrow Bold" pitchFamily="-8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81583" y="1335933"/>
            <a:ext cx="8917021" cy="5740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11000"/>
              </a:lnSpc>
              <a:spcAft>
                <a:spcPts val="105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✓"/>
            </a:pPr>
            <a:r>
              <a:rPr lang="fr-FR" sz="24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Commission Finances de district </a:t>
            </a: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(Experts financiers qui supervisent les fonds du district et travaillent avec le gouverneur et les clubs</a:t>
            </a:r>
            <a:r>
              <a:rPr lang="fr-FR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fr-FR" sz="2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Wingdings" panose="05000000000000000000" pitchFamily="2" charset="2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1000"/>
              </a:lnSpc>
              <a:spcAft>
                <a:spcPts val="105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✓"/>
            </a:pPr>
            <a:r>
              <a:rPr lang="fr-FR" sz="24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Wingdings" panose="05000000000000000000" pitchFamily="2" charset="2"/>
                <a:cs typeface="Arial" panose="020B0604020202020204" pitchFamily="34" charset="0"/>
              </a:rPr>
              <a:t>Trésorier du District</a:t>
            </a:r>
            <a:endParaRPr lang="fr-FR" sz="2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Wingdings" panose="05000000000000000000" pitchFamily="2" charset="2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1000"/>
              </a:lnSpc>
              <a:spcAft>
                <a:spcPts val="105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✓"/>
            </a:pPr>
            <a:r>
              <a:rPr lang="fr-FR" sz="24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Correspondants Finances RI </a:t>
            </a: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(Membres du personnel du </a:t>
            </a:r>
            <a:r>
              <a:rPr lang="fr-FR" sz="24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siège</a:t>
            </a: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dont le rôle est de </a:t>
            </a:r>
            <a:r>
              <a:rPr lang="fr-FR" sz="24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répondre</a:t>
            </a: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à vos questions ou vous diriger vers les services </a:t>
            </a:r>
            <a:r>
              <a:rPr lang="fr-FR" sz="24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compétents</a:t>
            </a: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du Rotary et de la Fondation)</a:t>
            </a:r>
            <a:endParaRPr lang="fr-FR" sz="2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Wingdings" panose="05000000000000000000" pitchFamily="2" charset="2"/>
              <a:cs typeface="Arial" panose="020B0604020202020204" pitchFamily="34" charset="0"/>
            </a:endParaRPr>
          </a:p>
          <a:p>
            <a:pPr marL="742950" lvl="1" indent="-285750" algn="just">
              <a:lnSpc>
                <a:spcPct val="111000"/>
              </a:lnSpc>
              <a:spcAft>
                <a:spcPts val="105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Elena Wagner</a:t>
            </a:r>
          </a:p>
          <a:p>
            <a:pPr marL="742950" lvl="1" indent="-285750" algn="just">
              <a:lnSpc>
                <a:spcPct val="111000"/>
              </a:lnSpc>
              <a:spcAft>
                <a:spcPts val="105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elena.wagner@rotary.org</a:t>
            </a:r>
            <a:endParaRPr lang="fr-FR" sz="2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2335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✓"/>
            </a:pPr>
            <a:r>
              <a:rPr lang="fr-FR" sz="24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Les Assistants Gouverneurs </a:t>
            </a: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et les PAG</a:t>
            </a:r>
            <a:endParaRPr lang="fr-FR" sz="2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Wingdings" panose="05000000000000000000" pitchFamily="2" charset="2"/>
              <a:cs typeface="Arial" panose="020B0604020202020204" pitchFamily="34" charset="0"/>
            </a:endParaRPr>
          </a:p>
          <a:p>
            <a:pPr lvl="0" algn="just">
              <a:lnSpc>
                <a:spcPct val="111000"/>
              </a:lnSpc>
              <a:spcAft>
                <a:spcPts val="105"/>
              </a:spcAft>
              <a:buClr>
                <a:srgbClr val="000000"/>
              </a:buClr>
              <a:buSzPts val="2400"/>
            </a:pPr>
            <a:endParaRPr lang="fr-FR" sz="10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Wingdings" panose="05000000000000000000" pitchFamily="2" charset="2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lvl="1" algn="just">
              <a:lnSpc>
                <a:spcPct val="111000"/>
              </a:lnSpc>
              <a:spcAft>
                <a:spcPts val="105"/>
              </a:spcAft>
              <a:buClr>
                <a:srgbClr val="000000"/>
              </a:buClr>
              <a:buSzPts val="2400"/>
            </a:pPr>
            <a:endParaRPr lang="fr-FR" sz="11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11000"/>
              </a:lnSpc>
              <a:spcAft>
                <a:spcPts val="105"/>
              </a:spcAft>
              <a:buClr>
                <a:srgbClr val="000000"/>
              </a:buClr>
              <a:buSzPts val="2400"/>
            </a:pPr>
            <a:endParaRPr lang="fr-FR" sz="2400" u="none" strike="noStrike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59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68928C8-CE39-43D7-BACC-ABCFA4FC672E}"/>
              </a:ext>
            </a:extLst>
          </p:cNvPr>
          <p:cNvSpPr/>
          <p:nvPr/>
        </p:nvSpPr>
        <p:spPr>
          <a:xfrm>
            <a:off x="313141" y="475778"/>
            <a:ext cx="7718780" cy="486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3200" b="1" dirty="0" smtClean="0">
                <a:solidFill>
                  <a:schemeClr val="bg1"/>
                </a:solidFill>
                <a:latin typeface="Arial Narrow Bold" pitchFamily="-84" charset="0"/>
              </a:rPr>
              <a:t>III- </a:t>
            </a:r>
            <a:r>
              <a:rPr lang="en-US" altLang="en-US" sz="3200" b="1" dirty="0" err="1" smtClean="0">
                <a:solidFill>
                  <a:schemeClr val="bg1"/>
                </a:solidFill>
                <a:latin typeface="Arial Narrow Bold" pitchFamily="-84" charset="0"/>
              </a:rPr>
              <a:t>Ressources</a:t>
            </a:r>
            <a:r>
              <a:rPr lang="en-US" altLang="en-US" sz="3200" b="1" dirty="0" smtClean="0">
                <a:solidFill>
                  <a:schemeClr val="bg1"/>
                </a:solidFill>
                <a:latin typeface="Arial Narrow Bold" pitchFamily="-84" charset="0"/>
              </a:rPr>
              <a:t> pour </a:t>
            </a:r>
            <a:r>
              <a:rPr lang="en-US" altLang="en-US" sz="3200" b="1" dirty="0" err="1" smtClean="0">
                <a:solidFill>
                  <a:schemeClr val="bg1"/>
                </a:solidFill>
                <a:latin typeface="Arial Narrow Bold" pitchFamily="-84" charset="0"/>
              </a:rPr>
              <a:t>aller</a:t>
            </a:r>
            <a:r>
              <a:rPr lang="en-US" altLang="en-US" sz="3200" b="1" dirty="0" smtClean="0">
                <a:solidFill>
                  <a:schemeClr val="bg1"/>
                </a:solidFill>
                <a:latin typeface="Arial Narrow Bold" pitchFamily="-84" charset="0"/>
              </a:rPr>
              <a:t> plus loin(2/2)</a:t>
            </a:r>
            <a:endParaRPr lang="en-US" altLang="en-US" sz="3200" b="1" dirty="0">
              <a:solidFill>
                <a:schemeClr val="bg1"/>
              </a:solidFill>
              <a:latin typeface="Arial Narrow Bold" pitchFamily="-8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81583" y="1335933"/>
            <a:ext cx="8917021" cy="5466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2335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✓"/>
            </a:pP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Diriger le Club / </a:t>
            </a:r>
            <a:r>
              <a:rPr lang="fr-FR" sz="24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Manuel du trésorier </a:t>
            </a: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r-FR" sz="24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Edition 2016-2019)</a:t>
            </a:r>
            <a:endParaRPr lang="fr-FR" sz="2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Wingdings" panose="05000000000000000000" pitchFamily="2" charset="2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1000"/>
              </a:lnSpc>
              <a:spcAft>
                <a:spcPts val="227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✓"/>
            </a:pPr>
            <a:r>
              <a:rPr lang="en-US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Rotary Code of Policies et Rotary Foundation Code of Policies</a:t>
            </a:r>
            <a:endParaRPr lang="fr-FR" sz="2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Wingdings" panose="05000000000000000000" pitchFamily="2" charset="2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1000"/>
              </a:lnSpc>
              <a:spcAft>
                <a:spcPts val="227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✓"/>
            </a:pP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Statuts types du Rotary </a:t>
            </a:r>
            <a:r>
              <a:rPr lang="fr-FR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club</a:t>
            </a:r>
          </a:p>
          <a:p>
            <a:pPr marL="342900" lvl="0" indent="-342900" algn="just">
              <a:lnSpc>
                <a:spcPct val="111000"/>
              </a:lnSpc>
              <a:spcAft>
                <a:spcPts val="227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✓"/>
            </a:pPr>
            <a:r>
              <a:rPr lang="fr-FR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Wingdings" panose="05000000000000000000" pitchFamily="2" charset="2"/>
                <a:cs typeface="Arial" panose="020B0604020202020204" pitchFamily="34" charset="0"/>
              </a:rPr>
              <a:t>Page Trésorier de </a:t>
            </a:r>
            <a:r>
              <a:rPr lang="fr-FR" sz="2400" dirty="0" err="1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Wingdings" panose="05000000000000000000" pitchFamily="2" charset="2"/>
                <a:cs typeface="Arial" panose="020B0604020202020204" pitchFamily="34" charset="0"/>
              </a:rPr>
              <a:t>My</a:t>
            </a:r>
            <a:r>
              <a:rPr lang="fr-FR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Wingdings" panose="05000000000000000000" pitchFamily="2" charset="2"/>
                <a:cs typeface="Arial" panose="020B0604020202020204" pitchFamily="34" charset="0"/>
              </a:rPr>
              <a:t> Rotary</a:t>
            </a:r>
          </a:p>
          <a:p>
            <a:pPr marL="342900" lvl="0" indent="-342900" algn="just">
              <a:lnSpc>
                <a:spcPct val="111000"/>
              </a:lnSpc>
              <a:spcAft>
                <a:spcPts val="227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✓"/>
            </a:pPr>
            <a:r>
              <a:rPr lang="fr-FR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Wingdings" panose="05000000000000000000" pitchFamily="2" charset="2"/>
                <a:cs typeface="Arial" panose="020B0604020202020204" pitchFamily="34" charset="0"/>
              </a:rPr>
              <a:t>Manuel de procédure</a:t>
            </a:r>
            <a:endParaRPr lang="fr-FR" sz="2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Wingdings" panose="05000000000000000000" pitchFamily="2" charset="2"/>
              <a:cs typeface="Arial" panose="020B0604020202020204" pitchFamily="34" charset="0"/>
            </a:endParaRPr>
          </a:p>
          <a:p>
            <a:pPr marL="473075" indent="-342900" algn="just">
              <a:lnSpc>
                <a:spcPct val="111000"/>
              </a:lnSpc>
              <a:spcAft>
                <a:spcPts val="2155"/>
              </a:spcAft>
              <a:buFont typeface="Wingdings" panose="05000000000000000000" pitchFamily="2" charset="2"/>
              <a:buChar char="ü"/>
            </a:pP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Règlement intérieur du Rotary club</a:t>
            </a:r>
            <a:endParaRPr lang="fr-FR" sz="2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11000"/>
              </a:lnSpc>
              <a:spcAft>
                <a:spcPts val="105"/>
              </a:spcAft>
              <a:buClr>
                <a:srgbClr val="000000"/>
              </a:buClr>
              <a:buSzPts val="2400"/>
            </a:pPr>
            <a:endParaRPr lang="fr-FR" sz="10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Wingdings" panose="05000000000000000000" pitchFamily="2" charset="2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lvl="1" algn="just">
              <a:lnSpc>
                <a:spcPct val="111000"/>
              </a:lnSpc>
              <a:spcAft>
                <a:spcPts val="105"/>
              </a:spcAft>
              <a:buClr>
                <a:srgbClr val="000000"/>
              </a:buClr>
              <a:buSzPts val="2400"/>
            </a:pPr>
            <a:endParaRPr lang="fr-FR" sz="11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11000"/>
              </a:lnSpc>
              <a:spcAft>
                <a:spcPts val="105"/>
              </a:spcAft>
              <a:buClr>
                <a:srgbClr val="000000"/>
              </a:buClr>
              <a:buSzPts val="2400"/>
            </a:pPr>
            <a:endParaRPr lang="fr-FR" sz="2400" u="none" strike="noStrike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97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68928C8-CE39-43D7-BACC-ABCFA4FC672E}"/>
              </a:ext>
            </a:extLst>
          </p:cNvPr>
          <p:cNvSpPr/>
          <p:nvPr/>
        </p:nvSpPr>
        <p:spPr>
          <a:xfrm>
            <a:off x="313141" y="475778"/>
            <a:ext cx="6012993" cy="486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3200" b="1" dirty="0" smtClean="0">
                <a:solidFill>
                  <a:schemeClr val="bg1"/>
                </a:solidFill>
                <a:latin typeface="Arial Narrow Bold" pitchFamily="-84" charset="0"/>
              </a:rPr>
              <a:t>IV- </a:t>
            </a:r>
            <a:r>
              <a:rPr lang="en-US" altLang="en-US" sz="3200" b="1" dirty="0" err="1" smtClean="0">
                <a:solidFill>
                  <a:schemeClr val="bg1"/>
                </a:solidFill>
                <a:latin typeface="Arial Narrow Bold" pitchFamily="-84" charset="0"/>
              </a:rPr>
              <a:t>Pratiques</a:t>
            </a:r>
            <a:r>
              <a:rPr lang="en-US" altLang="en-US" sz="3200" b="1" dirty="0" smtClean="0">
                <a:solidFill>
                  <a:schemeClr val="bg1"/>
                </a:solidFill>
                <a:latin typeface="Arial Narrow Bold" pitchFamily="-84" charset="0"/>
              </a:rPr>
              <a:t> </a:t>
            </a:r>
            <a:r>
              <a:rPr lang="en-US" altLang="en-US" sz="3200" b="1" dirty="0" err="1" smtClean="0">
                <a:solidFill>
                  <a:schemeClr val="bg1"/>
                </a:solidFill>
                <a:latin typeface="Arial Narrow Bold" pitchFamily="-84" charset="0"/>
              </a:rPr>
              <a:t>comptables</a:t>
            </a:r>
            <a:r>
              <a:rPr lang="en-US" altLang="en-US" sz="3200" b="1" dirty="0" smtClean="0">
                <a:solidFill>
                  <a:schemeClr val="bg1"/>
                </a:solidFill>
                <a:latin typeface="Arial Narrow Bold" pitchFamily="-84" charset="0"/>
              </a:rPr>
              <a:t>( 1/6)</a:t>
            </a:r>
            <a:endParaRPr lang="en-US" altLang="en-US" sz="3200" b="1" dirty="0">
              <a:solidFill>
                <a:schemeClr val="bg1"/>
              </a:solidFill>
              <a:latin typeface="Arial Narrow Bold" pitchFamily="-8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81583" y="1335933"/>
            <a:ext cx="8917021" cy="5336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11000"/>
              </a:lnSpc>
              <a:spcAft>
                <a:spcPts val="1865"/>
              </a:spcAft>
              <a:buFont typeface="Wingdings" panose="05000000000000000000" pitchFamily="2" charset="2"/>
              <a:buChar char="§"/>
            </a:pP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Utilisez les meilleures pratiques pour </a:t>
            </a:r>
            <a:r>
              <a:rPr lang="fr-FR" sz="2400" dirty="0" err="1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protéger</a:t>
            </a: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les actifs du club et vous </a:t>
            </a:r>
            <a:r>
              <a:rPr lang="fr-FR" sz="2400" dirty="0" err="1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dégager</a:t>
            </a: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ainsi que le club, de toute responsabilité́.</a:t>
            </a:r>
            <a:endParaRPr lang="fr-FR" sz="2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11000"/>
              </a:lnSpc>
              <a:spcAft>
                <a:spcPts val="1655"/>
              </a:spcAft>
              <a:buFont typeface="Wingdings" panose="05000000000000000000" pitchFamily="2" charset="2"/>
              <a:buChar char="§"/>
            </a:pP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Discuter avec votre prédécesseur des contrôles financiers </a:t>
            </a:r>
            <a:r>
              <a:rPr lang="fr-FR" sz="2400" dirty="0" err="1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déjà</a:t>
            </a: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̀ en place ou à instaurer.</a:t>
            </a:r>
            <a:endParaRPr lang="fr-FR" sz="2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6000"/>
              </a:lnSpc>
              <a:spcAft>
                <a:spcPts val="1940"/>
              </a:spcAft>
              <a:buFont typeface="Wingdings" panose="05000000000000000000" pitchFamily="2" charset="2"/>
              <a:buChar char="§"/>
            </a:pPr>
            <a:r>
              <a:rPr lang="fr-FR" sz="2400" dirty="0">
                <a:solidFill>
                  <a:srgbClr val="585858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Deux concepts importants : </a:t>
            </a:r>
            <a:endParaRPr lang="fr-FR" sz="2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950"/>
              </a:spcAft>
              <a:buClr>
                <a:srgbClr val="585858"/>
              </a:buClr>
              <a:buSzPts val="2400"/>
              <a:buFont typeface="+mj-lt"/>
              <a:buAutoNum type="alphaLcParenR"/>
            </a:pPr>
            <a:r>
              <a:rPr lang="fr-FR" sz="2400" b="1" dirty="0">
                <a:solidFill>
                  <a:srgbClr val="585858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Gestion des risques</a:t>
            </a:r>
            <a:endParaRPr lang="fr-FR" sz="2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950"/>
              </a:spcAft>
              <a:buClr>
                <a:srgbClr val="585858"/>
              </a:buClr>
              <a:buSzPts val="2400"/>
              <a:buFont typeface="+mj-lt"/>
              <a:buAutoNum type="alphaLcParenR"/>
            </a:pPr>
            <a:r>
              <a:rPr lang="fr-FR" sz="2400" b="1" dirty="0">
                <a:solidFill>
                  <a:srgbClr val="585858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Contrôles financiers</a:t>
            </a:r>
            <a:endParaRPr lang="fr-FR" sz="2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11000"/>
              </a:lnSpc>
              <a:spcAft>
                <a:spcPts val="105"/>
              </a:spcAft>
              <a:buClr>
                <a:srgbClr val="000000"/>
              </a:buClr>
              <a:buSzPts val="2400"/>
            </a:pPr>
            <a:endParaRPr lang="fr-FR" sz="10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Wingdings" panose="05000000000000000000" pitchFamily="2" charset="2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lvl="1" algn="just">
              <a:lnSpc>
                <a:spcPct val="111000"/>
              </a:lnSpc>
              <a:spcAft>
                <a:spcPts val="105"/>
              </a:spcAft>
              <a:buClr>
                <a:srgbClr val="000000"/>
              </a:buClr>
              <a:buSzPts val="2400"/>
            </a:pPr>
            <a:endParaRPr lang="fr-FR" sz="11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11000"/>
              </a:lnSpc>
              <a:spcAft>
                <a:spcPts val="105"/>
              </a:spcAft>
              <a:buClr>
                <a:srgbClr val="000000"/>
              </a:buClr>
              <a:buSzPts val="2400"/>
            </a:pPr>
            <a:endParaRPr lang="fr-FR" sz="2400" u="none" strike="noStrike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154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68928C8-CE39-43D7-BACC-ABCFA4FC672E}"/>
              </a:ext>
            </a:extLst>
          </p:cNvPr>
          <p:cNvSpPr/>
          <p:nvPr/>
        </p:nvSpPr>
        <p:spPr>
          <a:xfrm>
            <a:off x="313141" y="475778"/>
            <a:ext cx="6012993" cy="486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3200" b="1" dirty="0" smtClean="0">
                <a:solidFill>
                  <a:schemeClr val="bg1"/>
                </a:solidFill>
                <a:latin typeface="Arial Narrow Bold" pitchFamily="-84" charset="0"/>
              </a:rPr>
              <a:t>IV- </a:t>
            </a:r>
            <a:r>
              <a:rPr lang="en-US" altLang="en-US" sz="3200" b="1" dirty="0" err="1" smtClean="0">
                <a:solidFill>
                  <a:schemeClr val="bg1"/>
                </a:solidFill>
                <a:latin typeface="Arial Narrow Bold" pitchFamily="-84" charset="0"/>
              </a:rPr>
              <a:t>Pratiques</a:t>
            </a:r>
            <a:r>
              <a:rPr lang="en-US" altLang="en-US" sz="3200" b="1" dirty="0" smtClean="0">
                <a:solidFill>
                  <a:schemeClr val="bg1"/>
                </a:solidFill>
                <a:latin typeface="Arial Narrow Bold" pitchFamily="-84" charset="0"/>
              </a:rPr>
              <a:t> </a:t>
            </a:r>
            <a:r>
              <a:rPr lang="en-US" altLang="en-US" sz="3200" b="1" dirty="0" err="1" smtClean="0">
                <a:solidFill>
                  <a:schemeClr val="bg1"/>
                </a:solidFill>
                <a:latin typeface="Arial Narrow Bold" pitchFamily="-84" charset="0"/>
              </a:rPr>
              <a:t>comptables</a:t>
            </a:r>
            <a:r>
              <a:rPr lang="en-US" altLang="en-US" sz="3200" b="1" dirty="0" smtClean="0">
                <a:solidFill>
                  <a:schemeClr val="bg1"/>
                </a:solidFill>
                <a:latin typeface="Arial Narrow Bold" pitchFamily="-84" charset="0"/>
              </a:rPr>
              <a:t>( 2/6)</a:t>
            </a:r>
            <a:endParaRPr lang="en-US" altLang="en-US" sz="3200" b="1" dirty="0">
              <a:solidFill>
                <a:schemeClr val="bg1"/>
              </a:solidFill>
              <a:latin typeface="Arial Narrow Bold" pitchFamily="-8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81583" y="1335933"/>
            <a:ext cx="8917021" cy="5030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6050" indent="-6350">
              <a:lnSpc>
                <a:spcPct val="107000"/>
              </a:lnSpc>
              <a:spcAft>
                <a:spcPts val="1300"/>
              </a:spcAft>
              <a:tabLst>
                <a:tab pos="1652270" algn="ctr"/>
              </a:tabLst>
            </a:pPr>
            <a:r>
              <a:rPr lang="fr-FR" sz="2400" b="1" dirty="0">
                <a:solidFill>
                  <a:srgbClr val="585858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a)	</a:t>
            </a:r>
            <a:r>
              <a:rPr lang="fr-FR" sz="2400" b="1" u="sng" dirty="0">
                <a:solidFill>
                  <a:srgbClr val="585858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Gestion des risques</a:t>
            </a:r>
            <a:endParaRPr lang="fr-FR" sz="2400" b="1" u="sng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6350" indent="-6350" algn="just">
              <a:lnSpc>
                <a:spcPct val="111000"/>
              </a:lnSpc>
              <a:spcAft>
                <a:spcPts val="2970"/>
              </a:spcAft>
            </a:pP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Processus consistant à planifier, organiser et </a:t>
            </a:r>
            <a:r>
              <a:rPr lang="fr-FR" sz="2400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contrôler </a:t>
            </a: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fr-FR" sz="2400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activités </a:t>
            </a: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d’une organisation pour minimiser les risques et les </a:t>
            </a:r>
            <a:r>
              <a:rPr lang="fr-FR" sz="2400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responsabilités.</a:t>
            </a:r>
            <a:endParaRPr lang="fr-FR" sz="2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350" indent="-6350" algn="just">
              <a:lnSpc>
                <a:spcPct val="111000"/>
              </a:lnSpc>
              <a:spcAft>
                <a:spcPts val="2990"/>
              </a:spcAft>
            </a:pP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Lorsque vous organisez une activité, posez-vous les questions suivantes :</a:t>
            </a:r>
            <a:endParaRPr lang="fr-FR" sz="2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1000"/>
              </a:lnSpc>
              <a:spcAft>
                <a:spcPts val="299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✓"/>
            </a:pP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Quels </a:t>
            </a:r>
            <a:r>
              <a:rPr lang="fr-FR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problèmes </a:t>
            </a: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peuvent survenir ?</a:t>
            </a:r>
            <a:endParaRPr lang="fr-FR" sz="2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Wingdings" panose="05000000000000000000" pitchFamily="2" charset="2"/>
              <a:cs typeface="Arial" panose="020B0604020202020204" pitchFamily="34" charset="0"/>
            </a:endParaRPr>
          </a:p>
          <a:p>
            <a:pPr lvl="0" algn="just">
              <a:lnSpc>
                <a:spcPct val="111000"/>
              </a:lnSpc>
              <a:spcAft>
                <a:spcPts val="105"/>
              </a:spcAft>
              <a:buClr>
                <a:srgbClr val="000000"/>
              </a:buClr>
              <a:buSzPts val="2400"/>
            </a:pPr>
            <a:endParaRPr lang="fr-FR" sz="10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Wingdings" panose="05000000000000000000" pitchFamily="2" charset="2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lvl="1" algn="just">
              <a:lnSpc>
                <a:spcPct val="111000"/>
              </a:lnSpc>
              <a:spcAft>
                <a:spcPts val="105"/>
              </a:spcAft>
              <a:buClr>
                <a:srgbClr val="000000"/>
              </a:buClr>
              <a:buSzPts val="2400"/>
            </a:pPr>
            <a:endParaRPr lang="fr-FR" sz="11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11000"/>
              </a:lnSpc>
              <a:spcAft>
                <a:spcPts val="105"/>
              </a:spcAft>
              <a:buClr>
                <a:srgbClr val="000000"/>
              </a:buClr>
              <a:buSzPts val="2400"/>
            </a:pPr>
            <a:endParaRPr lang="fr-FR" sz="2400" u="none" strike="noStrike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283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68928C8-CE39-43D7-BACC-ABCFA4FC672E}"/>
              </a:ext>
            </a:extLst>
          </p:cNvPr>
          <p:cNvSpPr/>
          <p:nvPr/>
        </p:nvSpPr>
        <p:spPr>
          <a:xfrm>
            <a:off x="313141" y="475778"/>
            <a:ext cx="6012993" cy="486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3200" b="1" dirty="0" smtClean="0">
                <a:solidFill>
                  <a:schemeClr val="bg1"/>
                </a:solidFill>
                <a:latin typeface="Arial Narrow Bold" pitchFamily="-84" charset="0"/>
              </a:rPr>
              <a:t>IV- </a:t>
            </a:r>
            <a:r>
              <a:rPr lang="en-US" altLang="en-US" sz="3200" b="1" dirty="0" err="1" smtClean="0">
                <a:solidFill>
                  <a:schemeClr val="bg1"/>
                </a:solidFill>
                <a:latin typeface="Arial Narrow Bold" pitchFamily="-84" charset="0"/>
              </a:rPr>
              <a:t>Pratiques</a:t>
            </a:r>
            <a:r>
              <a:rPr lang="en-US" altLang="en-US" sz="3200" b="1" dirty="0" smtClean="0">
                <a:solidFill>
                  <a:schemeClr val="bg1"/>
                </a:solidFill>
                <a:latin typeface="Arial Narrow Bold" pitchFamily="-84" charset="0"/>
              </a:rPr>
              <a:t> </a:t>
            </a:r>
            <a:r>
              <a:rPr lang="en-US" altLang="en-US" sz="3200" b="1" dirty="0" err="1" smtClean="0">
                <a:solidFill>
                  <a:schemeClr val="bg1"/>
                </a:solidFill>
                <a:latin typeface="Arial Narrow Bold" pitchFamily="-84" charset="0"/>
              </a:rPr>
              <a:t>comptables</a:t>
            </a:r>
            <a:r>
              <a:rPr lang="en-US" altLang="en-US" sz="3200" b="1" dirty="0" smtClean="0">
                <a:solidFill>
                  <a:schemeClr val="bg1"/>
                </a:solidFill>
                <a:latin typeface="Arial Narrow Bold" pitchFamily="-84" charset="0"/>
              </a:rPr>
              <a:t> (3/6)</a:t>
            </a:r>
            <a:endParaRPr lang="en-US" altLang="en-US" sz="3200" b="1" dirty="0">
              <a:solidFill>
                <a:schemeClr val="bg1"/>
              </a:solidFill>
              <a:latin typeface="Arial Narrow Bold" pitchFamily="-8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81583" y="1335933"/>
            <a:ext cx="8917021" cy="52204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11000"/>
              </a:lnSpc>
              <a:spcAft>
                <a:spcPts val="299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✓"/>
            </a:pP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S’ils surviennent, comment vais-je (ou le club) y faire face?</a:t>
            </a:r>
            <a:endParaRPr lang="fr-FR" sz="2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Wingdings" panose="05000000000000000000" pitchFamily="2" charset="2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1000"/>
              </a:lnSpc>
              <a:spcAft>
                <a:spcPts val="105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✓"/>
            </a:pP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Comment couvrir les pertes </a:t>
            </a:r>
            <a:r>
              <a:rPr lang="fr-FR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financières </a:t>
            </a: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fr-FR" sz="2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Wingdings" panose="05000000000000000000" pitchFamily="2" charset="2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1345"/>
              </a:spcAft>
              <a:tabLst>
                <a:tab pos="1452245" algn="ctr"/>
              </a:tabLst>
            </a:pPr>
            <a:r>
              <a:rPr lang="fr-FR" sz="2400" b="1" dirty="0">
                <a:solidFill>
                  <a:srgbClr val="585858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a)	</a:t>
            </a:r>
            <a:r>
              <a:rPr lang="fr-FR" sz="2400" b="1" u="sng" dirty="0">
                <a:solidFill>
                  <a:srgbClr val="585858"/>
                </a:solidFill>
                <a:uFill>
                  <a:solidFill>
                    <a:srgbClr val="585858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Gestion des risques</a:t>
            </a:r>
            <a:endParaRPr lang="fr-FR" sz="2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350" indent="-6350">
              <a:lnSpc>
                <a:spcPct val="110000"/>
              </a:lnSpc>
              <a:spcAft>
                <a:spcPts val="2495"/>
              </a:spcAft>
            </a:pP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Si probabilité importante que des </a:t>
            </a:r>
            <a:r>
              <a:rPr lang="fr-FR" sz="2400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problèmes </a:t>
            </a: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surviennent, alors </a:t>
            </a:r>
            <a:r>
              <a:rPr lang="fr-FR" sz="2400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réduire </a:t>
            </a: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le risque :</a:t>
            </a:r>
            <a:endParaRPr lang="fr-FR" sz="2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0000"/>
              </a:lnSpc>
              <a:spcAft>
                <a:spcPts val="2495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En annulant l’activité́ ou </a:t>
            </a:r>
            <a:r>
              <a:rPr lang="fr-FR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l’</a:t>
            </a:r>
            <a:r>
              <a:rPr lang="fr-FR" sz="2400" dirty="0" err="1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évé́nement</a:t>
            </a:r>
            <a:endParaRPr lang="fr-FR" sz="2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0000"/>
              </a:lnSpc>
              <a:spcAft>
                <a:spcPts val="2495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En modifiant l’activité́ ou l’</a:t>
            </a:r>
            <a:r>
              <a:rPr lang="fr-FR" sz="24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événement</a:t>
            </a:r>
            <a:endParaRPr lang="fr-FR" sz="2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11000"/>
              </a:lnSpc>
              <a:spcAft>
                <a:spcPts val="105"/>
              </a:spcAft>
              <a:buClr>
                <a:srgbClr val="000000"/>
              </a:buClr>
              <a:buSzPts val="2400"/>
            </a:pPr>
            <a:endParaRPr lang="fr-FR" sz="10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Wingdings" panose="05000000000000000000" pitchFamily="2" charset="2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lvl="1" algn="just">
              <a:lnSpc>
                <a:spcPct val="111000"/>
              </a:lnSpc>
              <a:spcAft>
                <a:spcPts val="105"/>
              </a:spcAft>
              <a:buClr>
                <a:srgbClr val="000000"/>
              </a:buClr>
              <a:buSzPts val="2400"/>
            </a:pPr>
            <a:endParaRPr lang="fr-FR" sz="11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11000"/>
              </a:lnSpc>
              <a:spcAft>
                <a:spcPts val="105"/>
              </a:spcAft>
              <a:buClr>
                <a:srgbClr val="000000"/>
              </a:buClr>
              <a:buSzPts val="2400"/>
            </a:pPr>
            <a:endParaRPr lang="fr-FR" sz="2400" u="none" strike="noStrike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55418"/>
      </p:ext>
    </p:extLst>
  </p:cSld>
  <p:clrMapOvr>
    <a:masterClrMapping/>
  </p:clrMapOvr>
</p:sld>
</file>

<file path=ppt/theme/theme1.xml><?xml version="1.0" encoding="utf-8"?>
<a:theme xmlns:a="http://schemas.openxmlformats.org/drawingml/2006/main" name="LeadDev-Master_2013-NE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anchor="t"/>
      <a:lstStyle>
        <a:defPPr algn="r">
          <a:defRPr sz="1600" b="1" i="0" dirty="0" smtClean="0">
            <a:solidFill>
              <a:srgbClr val="01B4E7"/>
            </a:solidFill>
            <a:latin typeface="Arial Narrow Bold"/>
            <a:cs typeface="Arial Narrow Bold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LeadDev-Master_2013-NEW</Template>
  <TotalTime>752</TotalTime>
  <Words>731</Words>
  <Application>Microsoft Office PowerPoint</Application>
  <PresentationFormat>Affichage à l'écran (4:3)</PresentationFormat>
  <Paragraphs>122</Paragraphs>
  <Slides>15</Slides>
  <Notes>5</Notes>
  <HiddenSlides>1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15</vt:i4>
      </vt:variant>
    </vt:vector>
  </HeadingPairs>
  <TitlesOfParts>
    <vt:vector size="25" baseType="lpstr">
      <vt:lpstr>MS PGothic</vt:lpstr>
      <vt:lpstr>Arial</vt:lpstr>
      <vt:lpstr>Arial Narrow Bold</vt:lpstr>
      <vt:lpstr>Calibri</vt:lpstr>
      <vt:lpstr>Georgia</vt:lpstr>
      <vt:lpstr>Times New Roman</vt:lpstr>
      <vt:lpstr>Wingdings</vt:lpstr>
      <vt:lpstr>LeadDev-Master_2013-NEW</vt:lpstr>
      <vt:lpstr>1_Custom Design</vt:lpstr>
      <vt:lpstr>2_Custom Design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Rotary International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Clark</dc:creator>
  <cp:lastModifiedBy>Magloire N'DAKON</cp:lastModifiedBy>
  <cp:revision>67</cp:revision>
  <cp:lastPrinted>2019-03-13T17:02:49Z</cp:lastPrinted>
  <dcterms:created xsi:type="dcterms:W3CDTF">2015-11-09T17:31:47Z</dcterms:created>
  <dcterms:modified xsi:type="dcterms:W3CDTF">2019-03-13T17:39:09Z</dcterms:modified>
</cp:coreProperties>
</file>