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6" r:id="rId2"/>
    <p:sldMasterId id="2147483708" r:id="rId3"/>
  </p:sldMasterIdLst>
  <p:notesMasterIdLst>
    <p:notesMasterId r:id="rId22"/>
  </p:notesMasterIdLst>
  <p:sldIdLst>
    <p:sldId id="256" r:id="rId4"/>
    <p:sldId id="259" r:id="rId5"/>
    <p:sldId id="257" r:id="rId6"/>
    <p:sldId id="266" r:id="rId7"/>
    <p:sldId id="264" r:id="rId8"/>
    <p:sldId id="265" r:id="rId9"/>
    <p:sldId id="273" r:id="rId10"/>
    <p:sldId id="275" r:id="rId11"/>
    <p:sldId id="278" r:id="rId12"/>
    <p:sldId id="277" r:id="rId13"/>
    <p:sldId id="267" r:id="rId14"/>
    <p:sldId id="268" r:id="rId15"/>
    <p:sldId id="269" r:id="rId16"/>
    <p:sldId id="270" r:id="rId17"/>
    <p:sldId id="272" r:id="rId18"/>
    <p:sldId id="271" r:id="rId19"/>
    <p:sldId id="274" r:id="rId20"/>
    <p:sldId id="263" r:id="rId2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AA"/>
    <a:srgbClr val="01B4E7"/>
    <a:srgbClr val="585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6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-156"/>
    </p:cViewPr>
  </p:notesTextViewPr>
  <p:sorterViewPr>
    <p:cViewPr>
      <p:scale>
        <a:sx n="114" d="100"/>
        <a:sy n="114" d="100"/>
      </p:scale>
      <p:origin x="0" y="-15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6C45C-9101-4328-AA06-DAF23AE87165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8D3F2-341D-4AB1-860C-22EECC1F6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10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Speak to the areas of the health check document.  Ask participants for 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790DB-D732-4F87-B667-D17C23ED660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5275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8D3F2-341D-4AB1-860C-22EECC1F6C7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633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8D3F2-341D-4AB1-860C-22EECC1F6C7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48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(example: Our club will have 10 percent more female members by the end of the year).</a:t>
            </a:r>
            <a:endParaRPr lang="en-US" sz="1200" dirty="0">
              <a:solidFill>
                <a:srgbClr val="585858"/>
              </a:solidFill>
              <a:latin typeface="Georgia" pitchFamily="18" charset="0"/>
            </a:endParaRPr>
          </a:p>
          <a:p>
            <a:endParaRPr lang="en-US" dirty="0"/>
          </a:p>
          <a:p>
            <a:r>
              <a:rPr lang="en-US" dirty="0"/>
              <a:t>Speak to the areas of the health check document.  Ask participants for 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790DB-D732-4F87-B667-D17C23ED660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8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).</a:t>
            </a:r>
            <a:endParaRPr lang="en-US" sz="1200" dirty="0">
              <a:solidFill>
                <a:srgbClr val="585858"/>
              </a:solidFill>
              <a:latin typeface="Georgia" pitchFamily="18" charset="0"/>
            </a:endParaRPr>
          </a:p>
          <a:p>
            <a:endParaRPr lang="en-US" dirty="0"/>
          </a:p>
          <a:p>
            <a:r>
              <a:rPr lang="en-US" dirty="0"/>
              <a:t>Speak to the areas of the health check document.  Ask participants for 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790DB-D732-4F87-B667-D17C23ED660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72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can the club membership committee attract new members? </a:t>
            </a:r>
          </a:p>
          <a:p>
            <a:r>
              <a:rPr lang="en-US" dirty="0"/>
              <a:t>How can the club membership committee keep members engaged? </a:t>
            </a:r>
          </a:p>
          <a:p>
            <a:r>
              <a:rPr lang="en-US" dirty="0"/>
              <a:t>How can you ensure that new members are informed and included?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790DB-D732-4F87-B667-D17C23ED660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496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Clubs can now offer additional types, such as associate, corporate, and family, as long as they report these individuals as active members and collect RI membership dues from them.  </a:t>
            </a:r>
          </a:p>
          <a:p>
            <a:r>
              <a:rPr lang="en-US" dirty="0"/>
              <a:t>Rule of 85 - Rotarians can be excused from attendance if two conditions are met: They have been a member of one or more Rotary clubs for at least 20 years, and their years of club membership plus their age equals at least 85. </a:t>
            </a:r>
            <a:endParaRPr lang="en-US" sz="1800" dirty="0">
              <a:solidFill>
                <a:srgbClr val="585858"/>
              </a:solidFill>
              <a:latin typeface="Georgia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8D3F2-341D-4AB1-860C-22EECC1F6C7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68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8D3F2-341D-4AB1-860C-22EECC1F6C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493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8D3F2-341D-4AB1-860C-22EECC1F6C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0084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8D3F2-341D-4AB1-860C-22EECC1F6C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31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8D3F2-341D-4AB1-860C-22EECC1F6C7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693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5811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452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851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5D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5926138"/>
            <a:ext cx="160655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6" descr="RotaryMoE_RG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596900"/>
            <a:ext cx="3679825" cy="367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otaryMBS_RG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5926138"/>
            <a:ext cx="160655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1287463"/>
          </a:xfrm>
          <a:prstGeom prst="rect">
            <a:avLst/>
          </a:prstGeom>
          <a:solidFill>
            <a:srgbClr val="005DAA"/>
          </a:solidFill>
          <a:ln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2" descr="RotaryMBS_RG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5926138"/>
            <a:ext cx="160655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32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1pPr>
      <a:lvl2pPr marL="4572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8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2pPr>
      <a:lvl3pPr marL="9144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3pPr>
      <a:lvl4pPr marL="1371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4pPr>
      <a:lvl5pPr marL="18288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tary.org/myrotary/en/document/rotary-club-health-check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y.rotary.org/en/learning-reference/learn-role/president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2540_rotary_club_health_check_en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44261" y="1024323"/>
            <a:ext cx="4973637" cy="344363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5400" b="1" spc="-150" dirty="0">
                <a:solidFill>
                  <a:srgbClr val="FFFFFF"/>
                </a:solidFill>
                <a:latin typeface="Arial Narrow Bold"/>
                <a:cs typeface="Arial Narrow Bold"/>
              </a:rPr>
              <a:t>RECRUIT AND MENTOR CLUB MEMBERS</a:t>
            </a:r>
          </a:p>
        </p:txBody>
      </p:sp>
      <p:sp>
        <p:nvSpPr>
          <p:cNvPr id="4099" name="Title 1"/>
          <p:cNvSpPr txBox="1">
            <a:spLocks/>
          </p:cNvSpPr>
          <p:nvPr/>
        </p:nvSpPr>
        <p:spPr bwMode="auto">
          <a:xfrm>
            <a:off x="644261" y="4494458"/>
            <a:ext cx="8314209" cy="1566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lvl="0" eaLnBrk="1" hangingPunct="1">
              <a:lnSpc>
                <a:spcPct val="90000"/>
              </a:lnSpc>
            </a:pPr>
            <a:r>
              <a:rPr lang="en-US" sz="3600" dirty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DAC District 9101  </a:t>
            </a:r>
          </a:p>
          <a:p>
            <a:pPr lvl="0" eaLnBrk="1" hangingPunct="1">
              <a:lnSpc>
                <a:spcPct val="90000"/>
              </a:lnSpc>
            </a:pPr>
            <a:r>
              <a:rPr lang="en-US" sz="3600" dirty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March 20, 2019</a:t>
            </a:r>
          </a:p>
          <a:p>
            <a:pPr lvl="0" eaLnBrk="1" hangingPunct="1">
              <a:lnSpc>
                <a:spcPct val="90000"/>
              </a:lnSpc>
            </a:pPr>
            <a:endParaRPr lang="en-US" sz="3600" dirty="0">
              <a:solidFill>
                <a:srgbClr val="FFFFFF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lvl="0" eaLnBrk="1" hangingPunct="1">
              <a:lnSpc>
                <a:spcPct val="90000"/>
              </a:lnSpc>
            </a:pPr>
            <a:r>
              <a:rPr lang="en-US" sz="3600" dirty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									</a:t>
            </a:r>
            <a:r>
              <a:rPr lang="en-US" sz="2800" dirty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PP Vicki Cooper-</a:t>
            </a:r>
            <a:r>
              <a:rPr lang="en-US" sz="2800" dirty="0" err="1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Enchia</a:t>
            </a:r>
            <a:endParaRPr lang="en-US" sz="3600" dirty="0">
              <a:solidFill>
                <a:srgbClr val="FFFFFF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309489" y="1575661"/>
            <a:ext cx="8423348" cy="4628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Understand service interest of new members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Assign a strong and active Rotarian mentor to</a:t>
            </a:r>
          </a:p>
          <a:p>
            <a:pPr marL="1085850" lvl="1" indent="-342900" eaLnBrk="1" hangingPunct="1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Share professional expertise, community knowledge and Rotary information</a:t>
            </a:r>
          </a:p>
          <a:p>
            <a:pPr marL="1085850" lvl="1" indent="-342900" eaLnBrk="1" hangingPunct="1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Give </a:t>
            </a:r>
            <a:r>
              <a:rPr lang="en-US" sz="2800">
                <a:solidFill>
                  <a:srgbClr val="585858"/>
                </a:solidFill>
                <a:latin typeface="Georgia" pitchFamily="18" charset="0"/>
              </a:rPr>
              <a:t>new member </a:t>
            </a: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responsibility in area of service interest and/or assign to an active club committee</a:t>
            </a:r>
          </a:p>
          <a:p>
            <a:pPr marL="1085850" lvl="1" indent="-342900" eaLnBrk="1" hangingPunct="1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Guide to other Rotarians who may enhance Rotary experience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4000" b="1" dirty="0">
                <a:solidFill>
                  <a:schemeClr val="bg1"/>
                </a:solidFill>
                <a:latin typeface="Arial Narrow Bold" pitchFamily="-84" charset="0"/>
              </a:rPr>
              <a:t>Mentoring New Members</a:t>
            </a:r>
          </a:p>
        </p:txBody>
      </p:sp>
    </p:spTree>
    <p:extLst>
      <p:ext uri="{BB962C8B-B14F-4D97-AF65-F5344CB8AC3E}">
        <p14:creationId xmlns:p14="http://schemas.microsoft.com/office/powerpoint/2010/main" val="2371437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383631" y="1311831"/>
            <a:ext cx="8732837" cy="4775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3200" dirty="0">
                <a:solidFill>
                  <a:srgbClr val="585858"/>
                </a:solidFill>
                <a:latin typeface="Georgia" pitchFamily="18" charset="0"/>
              </a:rPr>
              <a:t>Active and Honorary</a:t>
            </a: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Active </a:t>
            </a:r>
          </a:p>
          <a:p>
            <a:pPr marL="1200150" lvl="1" indent="-457200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Regular</a:t>
            </a:r>
          </a:p>
          <a:p>
            <a:pPr marL="1200150" lvl="1" indent="-457200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Associate </a:t>
            </a:r>
          </a:p>
          <a:p>
            <a:pPr marL="1200150" lvl="1" indent="-457200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Corporate</a:t>
            </a:r>
          </a:p>
          <a:p>
            <a:pPr marL="1200150" lvl="1" indent="-457200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Family</a:t>
            </a:r>
          </a:p>
          <a:p>
            <a:pPr marL="1200150" lvl="1" indent="-457200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Rule of 85</a:t>
            </a:r>
          </a:p>
          <a:p>
            <a:pPr marL="1200150" lvl="1" indent="-457200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585858"/>
                </a:solidFill>
                <a:latin typeface="Georgia" pitchFamily="18" charset="0"/>
              </a:rPr>
              <a:t>Dual – Rotaract</a:t>
            </a:r>
          </a:p>
          <a:p>
            <a:pPr marL="1200150" lvl="1" indent="-457200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Clubs can add others</a:t>
            </a: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Flexibility in Rotary - </a:t>
            </a:r>
            <a:r>
              <a:rPr lang="en-US" sz="3600" b="1" dirty="0">
                <a:solidFill>
                  <a:schemeClr val="bg1"/>
                </a:solidFill>
                <a:latin typeface="Georgia" pitchFamily="18" charset="0"/>
              </a:rPr>
              <a:t>Membership Types</a:t>
            </a:r>
            <a:endParaRPr lang="en-US" sz="36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3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188913" y="1416334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Georgia" panose="02040502050405020303" pitchFamily="18" charset="0"/>
              </a:rPr>
              <a:t>Clubs free to determine how to conduct their meeting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sz="2900" dirty="0">
                <a:latin typeface="Georgia" panose="02040502050405020303" pitchFamily="18" charset="0"/>
              </a:rPr>
              <a:t>Best day and time for their meetings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sz="2900" dirty="0">
                <a:latin typeface="Georgia" panose="02040502050405020303" pitchFamily="18" charset="0"/>
              </a:rPr>
              <a:t>Change or cancel a meeting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sz="2900" dirty="0">
                <a:latin typeface="Georgia" panose="02040502050405020303" pitchFamily="18" charset="0"/>
              </a:rPr>
              <a:t>Count service projects or social events as meetings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sz="2900" dirty="0">
                <a:latin typeface="Georgia" panose="02040502050405020303" pitchFamily="18" charset="0"/>
              </a:rPr>
              <a:t>Can meet in person or online, alternate between meeting types, or even to use both formats at the same time</a:t>
            </a:r>
          </a:p>
          <a:p>
            <a:endParaRPr lang="en-US" sz="2400" dirty="0"/>
          </a:p>
          <a:p>
            <a:pPr eaLnBrk="1" hangingPunct="1">
              <a:spcBef>
                <a:spcPct val="20000"/>
              </a:spcBef>
            </a:pPr>
            <a:endParaRPr lang="en-US" sz="32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Flexibility in Rotary - </a:t>
            </a:r>
            <a:r>
              <a:rPr lang="en-US" sz="3600" b="1" dirty="0">
                <a:solidFill>
                  <a:schemeClr val="bg1"/>
                </a:solidFill>
                <a:latin typeface="Georgia" pitchFamily="18" charset="0"/>
              </a:rPr>
              <a:t>Meetings</a:t>
            </a:r>
            <a:endParaRPr lang="en-US" sz="36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092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188913" y="1416334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en-US" sz="3200" dirty="0">
                <a:latin typeface="Georgia" panose="02040502050405020303" pitchFamily="18" charset="0"/>
              </a:rPr>
              <a:t>Clubs can: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Georgia" panose="02040502050405020303" pitchFamily="18" charset="0"/>
              </a:rPr>
              <a:t>Amend bylaws to change attendance requirements and termination policies involving members with poor attendance</a:t>
            </a:r>
          </a:p>
          <a:p>
            <a:endParaRPr lang="en-US" sz="12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Georgia" panose="02040502050405020303" pitchFamily="18" charset="0"/>
              </a:rPr>
              <a:t>Reduce meeting frequency, as long as they meet in some way at least twice a month.</a:t>
            </a:r>
          </a:p>
          <a:p>
            <a:endParaRPr lang="en-US" sz="2400" dirty="0">
              <a:latin typeface="Georgia" panose="02040502050405020303" pitchFamily="18" charset="0"/>
            </a:endParaRPr>
          </a:p>
          <a:p>
            <a:r>
              <a:rPr lang="en-US" sz="3200" i="1" dirty="0">
                <a:latin typeface="Georgia" panose="02040502050405020303" pitchFamily="18" charset="0"/>
              </a:rPr>
              <a:t>E-clubs and Rotary clubs</a:t>
            </a:r>
          </a:p>
          <a:p>
            <a:pPr lvl="0"/>
            <a:r>
              <a:rPr lang="en-US" sz="2800" dirty="0">
                <a:latin typeface="Georgia" panose="02040502050405020303" pitchFamily="18" charset="0"/>
              </a:rPr>
              <a:t>No RI distinction between e-clubs and traditional clubs.</a:t>
            </a:r>
            <a:endParaRPr lang="en-US" sz="2800" dirty="0">
              <a:solidFill>
                <a:srgbClr val="585858"/>
              </a:solidFill>
              <a:latin typeface="Georgia" panose="02040502050405020303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Flexibility in Rotary - </a:t>
            </a:r>
            <a:r>
              <a:rPr lang="en-US" sz="3600" b="1" dirty="0">
                <a:solidFill>
                  <a:schemeClr val="bg1"/>
                </a:solidFill>
                <a:latin typeface="Georgia" pitchFamily="18" charset="0"/>
              </a:rPr>
              <a:t>Meetings</a:t>
            </a:r>
            <a:endParaRPr lang="en-US" sz="36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934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188913" y="1416334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en-US" sz="3200" b="1" dirty="0">
                <a:latin typeface="Georgia" panose="02040502050405020303" pitchFamily="18" charset="0"/>
              </a:rPr>
              <a:t>Satellite Club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Georgia" panose="02040502050405020303" pitchFamily="18" charset="0"/>
              </a:rPr>
              <a:t>Short-term, transitional step on the way to becoming a full, independent Rotary club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dirty="0">
              <a:latin typeface="Georgia" panose="020405020504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Georgia" panose="02040502050405020303" pitchFamily="18" charset="0"/>
              </a:rPr>
              <a:t>Interested persons become Rotarians of Sponsor club and only 8 persons required for Satellite Club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dirty="0">
              <a:latin typeface="Georgia" panose="020405020504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Georgia" panose="02040502050405020303" pitchFamily="18" charset="0"/>
              </a:rPr>
              <a:t>Meetings considered for make-up by other Rotarians</a:t>
            </a: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Flexibility in Rotary - </a:t>
            </a:r>
            <a:r>
              <a:rPr lang="en-US" sz="3600" b="1" dirty="0">
                <a:solidFill>
                  <a:schemeClr val="bg1"/>
                </a:solidFill>
                <a:latin typeface="Georgia" pitchFamily="18" charset="0"/>
              </a:rPr>
              <a:t>Clubs</a:t>
            </a:r>
            <a:endParaRPr lang="en-US" sz="36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023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188913" y="1416334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Georgia" panose="02040502050405020303" pitchFamily="18" charset="0"/>
              </a:rPr>
              <a:t>Sponsor &amp; satellite club agree on how members are added and included in both Bylaws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100" dirty="0">
              <a:latin typeface="Georgia" panose="020405020504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Georgia" panose="02040502050405020303" pitchFamily="18" charset="0"/>
              </a:rPr>
              <a:t>Rotaract Clubs can be converted into Satellite Clubs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100" dirty="0">
              <a:latin typeface="Georgia" panose="020405020504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Georgia" panose="02040502050405020303" pitchFamily="18" charset="0"/>
              </a:rPr>
              <a:t>No timeframe for conversion to full Rotary Club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100" dirty="0">
              <a:latin typeface="Georgia" panose="020405020504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Georgia" panose="02040502050405020303" pitchFamily="18" charset="0"/>
              </a:rPr>
              <a:t>Names would be:</a:t>
            </a:r>
          </a:p>
          <a:p>
            <a:pPr marL="1200150" lvl="1" indent="-457200">
              <a:buFont typeface="Wingdings" panose="05000000000000000000" pitchFamily="2" charset="2"/>
              <a:buChar char="Ø"/>
            </a:pPr>
            <a:r>
              <a:rPr lang="en-US" sz="3000" dirty="0">
                <a:latin typeface="Georgia" panose="02040502050405020303" pitchFamily="18" charset="0"/>
              </a:rPr>
              <a:t>Rotary Satellite Club of Bo Sunset</a:t>
            </a:r>
          </a:p>
          <a:p>
            <a:pPr marL="1200150" lvl="1" indent="-457200">
              <a:buFont typeface="Wingdings" panose="05000000000000000000" pitchFamily="2" charset="2"/>
              <a:buChar char="Ø"/>
            </a:pPr>
            <a:r>
              <a:rPr lang="en-US" sz="3000" dirty="0">
                <a:latin typeface="Georgia" panose="02040502050405020303" pitchFamily="18" charset="0"/>
              </a:rPr>
              <a:t>Rotary Satellite Club of Banjul Boulevard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Flexibility in Rotary – </a:t>
            </a:r>
            <a:r>
              <a:rPr lang="en-US" sz="3600" b="1" dirty="0">
                <a:solidFill>
                  <a:schemeClr val="bg1"/>
                </a:solidFill>
                <a:latin typeface="Georgia" pitchFamily="18" charset="0"/>
              </a:rPr>
              <a:t>Satellite</a:t>
            </a: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Georgia" pitchFamily="18" charset="0"/>
              </a:rPr>
              <a:t>Clubs</a:t>
            </a:r>
            <a:endParaRPr lang="en-US" sz="36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270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 rot="21600000">
            <a:off x="188913" y="1416333"/>
            <a:ext cx="8732837" cy="4631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latin typeface="Georgia" panose="02040502050405020303" pitchFamily="18" charset="0"/>
              </a:rPr>
              <a:t>Have a Chair and not President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dirty="0">
              <a:latin typeface="Georgia" panose="020405020504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latin typeface="Georgia" panose="02040502050405020303" pitchFamily="18" charset="0"/>
              </a:rPr>
              <a:t>Chair should have position on Board of Sponsor Club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dirty="0">
              <a:latin typeface="Georgia" panose="020405020504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latin typeface="Georgia" panose="02040502050405020303" pitchFamily="18" charset="0"/>
              </a:rPr>
              <a:t>Have separate Boards and Bylaws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dirty="0">
              <a:latin typeface="Georgia" panose="020405020504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latin typeface="Georgia" panose="02040502050405020303" pitchFamily="18" charset="0"/>
              </a:rPr>
              <a:t>Set own meeting place and time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dirty="0">
              <a:latin typeface="Georgia" panose="020405020504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latin typeface="Georgia" panose="02040502050405020303" pitchFamily="18" charset="0"/>
              </a:rPr>
              <a:t>Determine dues structure – invoiced with sponsor club</a:t>
            </a:r>
          </a:p>
          <a:p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Flexibility in Rotary – </a:t>
            </a:r>
            <a:r>
              <a:rPr lang="en-US" sz="3600" b="1" dirty="0">
                <a:solidFill>
                  <a:schemeClr val="bg1"/>
                </a:solidFill>
                <a:latin typeface="Georgia" pitchFamily="18" charset="0"/>
              </a:rPr>
              <a:t>Satellite</a:t>
            </a: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Georgia" pitchFamily="18" charset="0"/>
              </a:rPr>
              <a:t>Clubs</a:t>
            </a:r>
            <a:endParaRPr lang="en-US" sz="36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448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188913" y="1416334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585858"/>
                </a:solidFill>
                <a:latin typeface="Georgia" pitchFamily="18" charset="0"/>
                <a:hlinkClick r:id="rId3"/>
              </a:rPr>
              <a:t>www.rotary.org/myrotary/en/document/rotary-club-health-check</a:t>
            </a: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585858"/>
                </a:solidFill>
                <a:latin typeface="Georgia" pitchFamily="18" charset="0"/>
                <a:hlinkClick r:id="rId4"/>
              </a:rPr>
              <a:t>https://my.rotary.org/en/learning-reference/learn-role/president</a:t>
            </a: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Resources</a:t>
            </a:r>
            <a:endParaRPr lang="en-US" sz="36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621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220663" y="1403272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  <a:p>
            <a:pPr algn="ctr" eaLnBrk="1" hangingPunct="1">
              <a:spcBef>
                <a:spcPct val="20000"/>
              </a:spcBef>
              <a:spcAft>
                <a:spcPts val="1200"/>
              </a:spcAft>
            </a:pPr>
            <a:r>
              <a:rPr lang="en-US" sz="4400" b="1" dirty="0">
                <a:solidFill>
                  <a:srgbClr val="585858"/>
                </a:solidFill>
                <a:latin typeface="Georgia" pitchFamily="18" charset="0"/>
              </a:rPr>
              <a:t>THANK YOU</a:t>
            </a: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253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1928" y="2346367"/>
            <a:ext cx="786014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17458F"/>
                </a:solidFill>
                <a:latin typeface="Arial" charset="0"/>
                <a:cs typeface="Arial" charset="0"/>
              </a:rPr>
              <a:t>INNOVATIVE WAYS TO EXPAND MEMBERSIP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514905" y="1519238"/>
            <a:ext cx="8438595" cy="430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srgbClr val="585858"/>
                </a:solidFill>
                <a:latin typeface="Georgia" pitchFamily="18" charset="0"/>
              </a:rPr>
              <a:t>Participants will be more informed about: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endParaRPr lang="en-US" sz="800" dirty="0">
              <a:solidFill>
                <a:srgbClr val="585858"/>
              </a:solidFill>
              <a:latin typeface="Georgia" pitchFamily="18" charset="0"/>
            </a:endParaRPr>
          </a:p>
          <a:p>
            <a:pPr marL="1085850" lvl="1" indent="-342900" eaLnBrk="1" hangingPunct="1">
              <a:spcBef>
                <a:spcPct val="200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585858"/>
                </a:solidFill>
                <a:latin typeface="Georgia" pitchFamily="18" charset="0"/>
              </a:rPr>
              <a:t>Membership Types</a:t>
            </a:r>
          </a:p>
          <a:p>
            <a:pPr marL="1085850" lvl="1" indent="-342900" eaLnBrk="1" hangingPunct="1">
              <a:spcBef>
                <a:spcPct val="200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585858"/>
                </a:solidFill>
                <a:latin typeface="Georgia" pitchFamily="18" charset="0"/>
              </a:rPr>
              <a:t>Meeting Flexibility</a:t>
            </a:r>
          </a:p>
          <a:p>
            <a:pPr marL="1085850" lvl="1" indent="-342900" eaLnBrk="1" hangingPunct="1">
              <a:spcBef>
                <a:spcPct val="200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585858"/>
                </a:solidFill>
                <a:latin typeface="Georgia" pitchFamily="18" charset="0"/>
              </a:rPr>
              <a:t>Satellite Clubs</a:t>
            </a: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LEARNING OBJECTIVES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220663" y="1403272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3200" dirty="0">
                <a:solidFill>
                  <a:srgbClr val="585858"/>
                </a:solidFill>
                <a:latin typeface="Georgia" pitchFamily="18" charset="0"/>
              </a:rPr>
              <a:t>Membership Requirement</a:t>
            </a:r>
          </a:p>
          <a:p>
            <a:pPr eaLnBrk="1" hangingPunct="1">
              <a:spcBef>
                <a:spcPct val="20000"/>
              </a:spcBef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An adult, demonstrated good character, integrity, and leadership</a:t>
            </a: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A good reputation in their business, profession, and community</a:t>
            </a: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Willing to make a positive difference in their community and around the world.</a:t>
            </a:r>
          </a:p>
          <a:p>
            <a:pPr eaLnBrk="1" hangingPunct="1">
              <a:spcBef>
                <a:spcPct val="20000"/>
              </a:spcBef>
            </a:pPr>
            <a:endParaRPr lang="en-US" sz="32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Strong Rotary Clubs - Flexible</a:t>
            </a:r>
          </a:p>
        </p:txBody>
      </p:sp>
    </p:spTree>
    <p:extLst>
      <p:ext uri="{BB962C8B-B14F-4D97-AF65-F5344CB8AC3E}">
        <p14:creationId xmlns:p14="http://schemas.microsoft.com/office/powerpoint/2010/main" val="4098974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220663" y="1403272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571500" indent="-5715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585858"/>
                </a:solidFill>
                <a:latin typeface="Georgia" pitchFamily="18" charset="0"/>
              </a:rPr>
              <a:t>3 year plans</a:t>
            </a:r>
          </a:p>
          <a:p>
            <a:pPr marL="571500" indent="-5715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585858"/>
                </a:solidFill>
                <a:latin typeface="Georgia" pitchFamily="18" charset="0"/>
              </a:rPr>
              <a:t>Provide focus</a:t>
            </a:r>
          </a:p>
          <a:p>
            <a:pPr marL="571500" indent="-5715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585858"/>
                </a:solidFill>
                <a:latin typeface="Georgia" pitchFamily="18" charset="0"/>
              </a:rPr>
              <a:t>Clear offer to new members</a:t>
            </a:r>
          </a:p>
          <a:p>
            <a:pPr marL="571500" indent="-5715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585858"/>
                </a:solidFill>
                <a:latin typeface="Georgia" pitchFamily="18" charset="0"/>
              </a:rPr>
              <a:t>Ready plan for incoming presidents </a:t>
            </a: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Strong Rotary Clubs – Strategic Plans</a:t>
            </a:r>
          </a:p>
        </p:txBody>
      </p:sp>
    </p:spTree>
    <p:extLst>
      <p:ext uri="{BB962C8B-B14F-4D97-AF65-F5344CB8AC3E}">
        <p14:creationId xmlns:p14="http://schemas.microsoft.com/office/powerpoint/2010/main" val="1561722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220663" y="1403272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585858"/>
                </a:solidFill>
                <a:latin typeface="Georgia" pitchFamily="18" charset="0"/>
              </a:rPr>
              <a:t>Service</a:t>
            </a:r>
            <a:r>
              <a:rPr lang="en-US" sz="3200" dirty="0">
                <a:solidFill>
                  <a:srgbClr val="585858"/>
                </a:solidFill>
                <a:latin typeface="Georgia" pitchFamily="18" charset="0"/>
              </a:rPr>
              <a:t> – Projects keep members</a:t>
            </a: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1100" dirty="0">
              <a:solidFill>
                <a:srgbClr val="585858"/>
              </a:solidFill>
              <a:latin typeface="Georgia" pitchFamily="18" charset="0"/>
            </a:endParaRP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585858"/>
                </a:solidFill>
                <a:latin typeface="Georgia" pitchFamily="18" charset="0"/>
              </a:rPr>
              <a:t>Club Committees </a:t>
            </a:r>
            <a:r>
              <a:rPr lang="en-US" sz="3200" dirty="0">
                <a:solidFill>
                  <a:srgbClr val="585858"/>
                </a:solidFill>
                <a:latin typeface="Georgia" pitchFamily="18" charset="0"/>
              </a:rPr>
              <a:t>– Club Admin, Foundation, PR, Youth Services, </a:t>
            </a:r>
            <a:r>
              <a:rPr lang="en-US" sz="3200" dirty="0" err="1">
                <a:solidFill>
                  <a:srgbClr val="585858"/>
                </a:solidFill>
                <a:latin typeface="Georgia" pitchFamily="18" charset="0"/>
              </a:rPr>
              <a:t>etc</a:t>
            </a:r>
            <a:endParaRPr lang="en-US" sz="3200" dirty="0">
              <a:solidFill>
                <a:srgbClr val="585858"/>
              </a:solidFill>
              <a:latin typeface="Georgia" pitchFamily="18" charset="0"/>
            </a:endParaRP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85858"/>
              </a:solidFill>
              <a:latin typeface="Georgia" pitchFamily="18" charset="0"/>
            </a:endParaRP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585858"/>
                </a:solidFill>
                <a:latin typeface="Georgia" pitchFamily="18" charset="0"/>
              </a:rPr>
              <a:t>Community</a:t>
            </a:r>
            <a:r>
              <a:rPr lang="en-US" sz="3200" dirty="0">
                <a:solidFill>
                  <a:srgbClr val="585858"/>
                </a:solidFill>
                <a:latin typeface="Georgia" pitchFamily="18" charset="0"/>
              </a:rPr>
              <a:t> – Speakers at meetings, vocational visits, creative engagement</a:t>
            </a: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85858"/>
              </a:solidFill>
              <a:latin typeface="Georgia" pitchFamily="18" charset="0"/>
            </a:endParaRP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585858"/>
                </a:solidFill>
                <a:latin typeface="Georgia" pitchFamily="18" charset="0"/>
              </a:rPr>
              <a:t>Fellowship</a:t>
            </a:r>
            <a:r>
              <a:rPr lang="en-US" sz="3200" dirty="0">
                <a:solidFill>
                  <a:srgbClr val="585858"/>
                </a:solidFill>
                <a:latin typeface="Georgia" pitchFamily="18" charset="0"/>
              </a:rPr>
              <a:t> – Fun, celebrations, outings with families and friends outside Rotary</a:t>
            </a: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585858"/>
              </a:solidFill>
              <a:latin typeface="Georgia" pitchFamily="18" charset="0"/>
            </a:endParaRP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585858"/>
              </a:solidFill>
              <a:latin typeface="Georgia" pitchFamily="18" charset="0"/>
            </a:endParaRP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585858"/>
              </a:solidFill>
              <a:latin typeface="Georgia" pitchFamily="18" charset="0"/>
            </a:endParaRPr>
          </a:p>
          <a:p>
            <a:pPr marL="571500" indent="-5715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40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Strong Rotary Clubs – Stay Engaged</a:t>
            </a:r>
          </a:p>
        </p:txBody>
      </p:sp>
    </p:spTree>
    <p:extLst>
      <p:ext uri="{BB962C8B-B14F-4D97-AF65-F5344CB8AC3E}">
        <p14:creationId xmlns:p14="http://schemas.microsoft.com/office/powerpoint/2010/main" val="1654634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411163" y="1403272"/>
            <a:ext cx="8732837" cy="4628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srgbClr val="585858"/>
                </a:solidFill>
                <a:latin typeface="Georgia" pitchFamily="18" charset="0"/>
              </a:rPr>
              <a:t>Do a Club Health Check</a:t>
            </a:r>
          </a:p>
          <a:p>
            <a:pPr marL="1200150" lvl="1" indent="-457200" eaLnBrk="1" hangingPunct="1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3200" dirty="0">
                <a:solidFill>
                  <a:srgbClr val="585858"/>
                </a:solidFill>
                <a:latin typeface="Georgia" pitchFamily="18" charset="0"/>
              </a:rPr>
              <a:t>Your Club Experience</a:t>
            </a:r>
          </a:p>
          <a:p>
            <a:pPr marL="1200150" lvl="1" indent="-457200" eaLnBrk="1" hangingPunct="1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3200" dirty="0">
                <a:solidFill>
                  <a:srgbClr val="585858"/>
                </a:solidFill>
                <a:latin typeface="Georgia" pitchFamily="18" charset="0"/>
              </a:rPr>
              <a:t>Service &amp; Socials</a:t>
            </a:r>
          </a:p>
          <a:p>
            <a:pPr marL="1200150" lvl="1" indent="-457200" eaLnBrk="1" hangingPunct="1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3200" b="1" dirty="0">
                <a:solidFill>
                  <a:srgbClr val="585858"/>
                </a:solidFill>
                <a:latin typeface="Georgia" pitchFamily="18" charset="0"/>
              </a:rPr>
              <a:t>Members</a:t>
            </a:r>
          </a:p>
          <a:p>
            <a:pPr lvl="2" indent="0" eaLnBrk="1" hangingPunct="1">
              <a:spcBef>
                <a:spcPts val="0"/>
              </a:spcBef>
              <a:spcAft>
                <a:spcPts val="1200"/>
              </a:spcAft>
            </a:pPr>
            <a:r>
              <a:rPr lang="en-US" sz="3200" b="1" dirty="0">
                <a:solidFill>
                  <a:srgbClr val="585858"/>
                </a:solidFill>
                <a:latin typeface="Georgia" pitchFamily="18" charset="0"/>
                <a:hlinkClick r:id="rId3" action="ppaction://hlinkfile"/>
              </a:rPr>
              <a:t>2540_rotary_club_health_check_en.pdf</a:t>
            </a:r>
            <a:endParaRPr lang="en-US" sz="3200" b="1" dirty="0">
              <a:solidFill>
                <a:srgbClr val="585858"/>
              </a:solidFill>
              <a:latin typeface="Georgia" pitchFamily="18" charset="0"/>
            </a:endParaRPr>
          </a:p>
          <a:p>
            <a:pPr marL="1200150" lvl="1" indent="-457200" eaLnBrk="1" hangingPunct="1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3200" dirty="0">
                <a:solidFill>
                  <a:srgbClr val="585858"/>
                </a:solidFill>
                <a:latin typeface="Georgia" pitchFamily="18" charset="0"/>
              </a:rPr>
              <a:t>Image</a:t>
            </a:r>
          </a:p>
          <a:p>
            <a:pPr marL="1200150" lvl="1" indent="-457200" eaLnBrk="1" hangingPunct="1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3200" dirty="0">
                <a:solidFill>
                  <a:srgbClr val="585858"/>
                </a:solidFill>
                <a:latin typeface="Georgia" pitchFamily="18" charset="0"/>
              </a:rPr>
              <a:t>Business &amp; Operations</a:t>
            </a:r>
          </a:p>
          <a:p>
            <a:pPr lvl="1" indent="0" eaLnBrk="1" hangingPunct="1">
              <a:spcBef>
                <a:spcPts val="0"/>
              </a:spcBef>
              <a:spcAft>
                <a:spcPts val="1200"/>
              </a:spcAft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4000" b="1" dirty="0">
                <a:solidFill>
                  <a:schemeClr val="bg1"/>
                </a:solidFill>
                <a:latin typeface="Arial Narrow Bold" pitchFamily="-84" charset="0"/>
              </a:rPr>
              <a:t>Assess Your Club</a:t>
            </a:r>
          </a:p>
        </p:txBody>
      </p:sp>
    </p:spTree>
    <p:extLst>
      <p:ext uri="{BB962C8B-B14F-4D97-AF65-F5344CB8AC3E}">
        <p14:creationId xmlns:p14="http://schemas.microsoft.com/office/powerpoint/2010/main" val="3662692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411163" y="1403272"/>
            <a:ext cx="8732837" cy="4628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srgbClr val="585858"/>
                </a:solidFill>
                <a:latin typeface="Georgia" pitchFamily="18" charset="0"/>
              </a:rPr>
              <a:t>Review results of Health Check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srgbClr val="585858"/>
                </a:solidFill>
                <a:latin typeface="Georgia" pitchFamily="18" charset="0"/>
              </a:rPr>
              <a:t>Set membership goals </a:t>
            </a:r>
          </a:p>
          <a:p>
            <a:pPr marL="1200150" lvl="1" indent="-457200" eaLnBrk="1" hangingPunct="1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Aligned with strategic plan</a:t>
            </a:r>
          </a:p>
          <a:p>
            <a:pPr marL="1200150" lvl="1" indent="-457200" eaLnBrk="1" hangingPunct="1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Diversity in members &amp; classification</a:t>
            </a:r>
          </a:p>
          <a:p>
            <a:pPr marL="1200150" lvl="1" indent="-457200" eaLnBrk="1" hangingPunct="1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Reflect committee capabilities and club interests. </a:t>
            </a:r>
          </a:p>
          <a:p>
            <a:pPr marL="1200150" lvl="1" indent="-457200" eaLnBrk="1" hangingPunct="1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Shared, measurable, challenging, achievable, and time-specific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4000" b="1" dirty="0">
                <a:solidFill>
                  <a:schemeClr val="bg1"/>
                </a:solidFill>
                <a:latin typeface="Arial Narrow Bold" pitchFamily="-84" charset="0"/>
              </a:rPr>
              <a:t>Set Membership Goals</a:t>
            </a:r>
          </a:p>
        </p:txBody>
      </p:sp>
    </p:spTree>
    <p:extLst>
      <p:ext uri="{BB962C8B-B14F-4D97-AF65-F5344CB8AC3E}">
        <p14:creationId xmlns:p14="http://schemas.microsoft.com/office/powerpoint/2010/main" val="3247462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411163" y="1403272"/>
            <a:ext cx="8732837" cy="4628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Responsibility of all Rotarians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Appropriate members to engage prospective members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Follow membership leads from My Rotary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Hold events for prospective members to introduce to Rotary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Encourage </a:t>
            </a:r>
            <a:r>
              <a:rPr lang="en-US" sz="2800" dirty="0" err="1">
                <a:solidFill>
                  <a:srgbClr val="585858"/>
                </a:solidFill>
                <a:latin typeface="Georgia" pitchFamily="18" charset="0"/>
              </a:rPr>
              <a:t>Rotactors</a:t>
            </a:r>
            <a:r>
              <a:rPr lang="en-US" sz="2800" dirty="0">
                <a:solidFill>
                  <a:srgbClr val="585858"/>
                </a:solidFill>
                <a:latin typeface="Georgia" pitchFamily="18" charset="0"/>
              </a:rPr>
              <a:t> to join Rotary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4000" b="1" dirty="0">
                <a:solidFill>
                  <a:schemeClr val="bg1"/>
                </a:solidFill>
                <a:latin typeface="Arial Narrow Bold" pitchFamily="-84" charset="0"/>
              </a:rPr>
              <a:t>Recruiting Members</a:t>
            </a:r>
          </a:p>
        </p:txBody>
      </p:sp>
    </p:spTree>
    <p:extLst>
      <p:ext uri="{BB962C8B-B14F-4D97-AF65-F5344CB8AC3E}">
        <p14:creationId xmlns:p14="http://schemas.microsoft.com/office/powerpoint/2010/main" val="1557522222"/>
      </p:ext>
    </p:extLst>
  </p:cSld>
  <p:clrMapOvr>
    <a:masterClrMapping/>
  </p:clrMapOvr>
</p:sld>
</file>

<file path=ppt/theme/theme1.xml><?xml version="1.0" encoding="utf-8"?>
<a:theme xmlns:a="http://schemas.openxmlformats.org/drawingml/2006/main" name="LeadDev-Master_2013-N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anchor="t"/>
      <a:lstStyle>
        <a:defPPr algn="r">
          <a:defRPr sz="1600" b="1" i="0" dirty="0" smtClean="0">
            <a:solidFill>
              <a:srgbClr val="01B4E7"/>
            </a:solidFill>
            <a:latin typeface="Arial Narrow Bold"/>
            <a:cs typeface="Arial Narrow Bold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LeadDev-Master_2013-NEW</Template>
  <TotalTime>393</TotalTime>
  <Words>786</Words>
  <Application>Microsoft Office PowerPoint</Application>
  <PresentationFormat>On-screen Show (4:3)</PresentationFormat>
  <Paragraphs>141</Paragraphs>
  <Slides>18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Arial Narrow Bold</vt:lpstr>
      <vt:lpstr>Calibri</vt:lpstr>
      <vt:lpstr>Courier New</vt:lpstr>
      <vt:lpstr>Georgia</vt:lpstr>
      <vt:lpstr>Wingdings</vt:lpstr>
      <vt:lpstr>LeadDev-Master_2013-NEW</vt:lpstr>
      <vt:lpstr>1_Custom Design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Clark</dc:creator>
  <cp:lastModifiedBy>Vicki Cooper</cp:lastModifiedBy>
  <cp:revision>62</cp:revision>
  <cp:lastPrinted>2013-06-19T15:45:56Z</cp:lastPrinted>
  <dcterms:created xsi:type="dcterms:W3CDTF">2014-10-24T15:47:10Z</dcterms:created>
  <dcterms:modified xsi:type="dcterms:W3CDTF">2019-03-12T23:01:14Z</dcterms:modified>
</cp:coreProperties>
</file>