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79" r:id="rId4"/>
    <p:sldId id="265" r:id="rId5"/>
    <p:sldId id="266" r:id="rId6"/>
    <p:sldId id="267" r:id="rId7"/>
    <p:sldId id="268" r:id="rId8"/>
    <p:sldId id="269" r:id="rId9"/>
    <p:sldId id="270" r:id="rId10"/>
    <p:sldId id="277" r:id="rId11"/>
    <p:sldId id="276" r:id="rId12"/>
    <p:sldId id="275" r:id="rId13"/>
    <p:sldId id="274" r:id="rId14"/>
    <p:sldId id="273" r:id="rId15"/>
    <p:sldId id="271" r:id="rId16"/>
    <p:sldId id="272"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FF0808-1725-41B4-AFD1-57DA238E187B}" type="datetimeFigureOut">
              <a:rPr lang="fr-FR" smtClean="0"/>
              <a:t>15/03/2019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6751B9-703F-4761-9019-4BB44F499CF8}" type="slidenum">
              <a:rPr lang="fr-FR" smtClean="0"/>
              <a:t>‹N°›</a:t>
            </a:fld>
            <a:endParaRPr lang="fr-FR"/>
          </a:p>
        </p:txBody>
      </p:sp>
    </p:spTree>
    <p:extLst>
      <p:ext uri="{BB962C8B-B14F-4D97-AF65-F5344CB8AC3E}">
        <p14:creationId xmlns:p14="http://schemas.microsoft.com/office/powerpoint/2010/main" val="3907225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76751B9-703F-4761-9019-4BB44F499CF8}" type="slidenum">
              <a:rPr lang="fr-FR" smtClean="0"/>
              <a:t>1</a:t>
            </a:fld>
            <a:endParaRPr lang="fr-FR"/>
          </a:p>
        </p:txBody>
      </p:sp>
    </p:spTree>
    <p:extLst>
      <p:ext uri="{BB962C8B-B14F-4D97-AF65-F5344CB8AC3E}">
        <p14:creationId xmlns:p14="http://schemas.microsoft.com/office/powerpoint/2010/main" val="335890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5C4AF00-8E23-45FA-9FA1-11BE1BB6256D}"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97135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E7F3DAD-C39D-406F-9C03-918DE6056BCB}"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227013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0ECA2E5-7C6E-47D0-9D6B-5F545F2192DC}"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97449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4A1A149-45B3-4F98-B2A0-887D0AB751DA}"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7476390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1CFF838-4B4A-4FA9-B4CB-C4B93C628C0E}"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0849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C85DB9E-81C9-4AB4-83CB-9F6EA46B89DB}"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402955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49BDF26-392C-4FC1-AD8A-2F55747A4946}"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3036656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02594C-667B-4B50-AC51-00170630083F}"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023780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C771717-C1FA-49EF-A86D-0FC73F6D4CE1}"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356109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D3C2E43-378A-4FA6-ADF1-9BEDBCD47699}" type="datetime1">
              <a:rPr lang="fr-FR" smtClean="0"/>
              <a:t>15/03/2019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2547593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CBC2EEE-C24C-4F7C-9270-D24A021FA08F}" type="datetime1">
              <a:rPr lang="fr-FR" smtClean="0"/>
              <a:t>15/03/2019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278539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2D3A1AA-65A6-4219-8A4B-406662E46899}" type="datetime1">
              <a:rPr lang="fr-FR" smtClean="0"/>
              <a:t>15/03/2019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1755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2FBB96A-43C6-4424-88E3-E31478A975F9}" type="datetime1">
              <a:rPr lang="fr-FR" smtClean="0"/>
              <a:t>15/03/2019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330037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299575-7F85-4DAC-A7E8-9C1E6C3AD54D}" type="datetime1">
              <a:rPr lang="fr-FR" smtClean="0"/>
              <a:t>15/03/2019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55003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2C24494-DA47-4334-B999-F65F2AD77ADC}" type="datetime1">
              <a:rPr lang="fr-FR" smtClean="0"/>
              <a:t>15/03/2019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4448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B563B84-FEE3-4BDB-9BB7-FA6D16AD16B0}" type="datetime1">
              <a:rPr lang="fr-FR" smtClean="0"/>
              <a:t>15/03/2019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A175389-9819-4D4E-BAE1-ECD3A36CC7DD}" type="slidenum">
              <a:rPr lang="fr-FR" smtClean="0"/>
              <a:t>‹N°›</a:t>
            </a:fld>
            <a:endParaRPr lang="fr-FR"/>
          </a:p>
        </p:txBody>
      </p:sp>
    </p:spTree>
    <p:extLst>
      <p:ext uri="{BB962C8B-B14F-4D97-AF65-F5344CB8AC3E}">
        <p14:creationId xmlns:p14="http://schemas.microsoft.com/office/powerpoint/2010/main" val="143544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8414F5-FC88-4C31-9A12-FBF032A9B229}" type="datetime1">
              <a:rPr lang="fr-FR" smtClean="0"/>
              <a:t>15/03/2019</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A175389-9819-4D4E-BAE1-ECD3A36CC7DD}" type="slidenum">
              <a:rPr lang="fr-FR" smtClean="0"/>
              <a:t>‹N°›</a:t>
            </a:fld>
            <a:endParaRPr lang="fr-FR"/>
          </a:p>
        </p:txBody>
      </p:sp>
    </p:spTree>
    <p:extLst>
      <p:ext uri="{BB962C8B-B14F-4D97-AF65-F5344CB8AC3E}">
        <p14:creationId xmlns:p14="http://schemas.microsoft.com/office/powerpoint/2010/main" val="2850969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176954" y="2885747"/>
            <a:ext cx="5298831" cy="830997"/>
          </a:xfrm>
          <a:prstGeom prst="rect">
            <a:avLst/>
          </a:prstGeom>
          <a:noFill/>
        </p:spPr>
        <p:txBody>
          <a:bodyPr wrap="square" rtlCol="0">
            <a:spAutoFit/>
          </a:bodyPr>
          <a:lstStyle/>
          <a:p>
            <a:pPr algn="ctr"/>
            <a:r>
              <a:rPr lang="fr-FR" sz="4800" b="1" dirty="0">
                <a:latin typeface="Nyala" panose="02000504070300020003" pitchFamily="2" charset="0"/>
              </a:rPr>
              <a:t>Banjul 2019</a:t>
            </a:r>
          </a:p>
        </p:txBody>
      </p:sp>
      <p:sp>
        <p:nvSpPr>
          <p:cNvPr id="4" name="Titre 1"/>
          <p:cNvSpPr>
            <a:spLocks noGrp="1"/>
          </p:cNvSpPr>
          <p:nvPr>
            <p:ph type="ctrTitle"/>
          </p:nvPr>
        </p:nvSpPr>
        <p:spPr>
          <a:xfrm>
            <a:off x="1835313" y="187568"/>
            <a:ext cx="7621102" cy="2456810"/>
          </a:xfrm>
        </p:spPr>
        <p:txBody>
          <a:bodyPr>
            <a:noAutofit/>
          </a:bodyPr>
          <a:lstStyle/>
          <a:p>
            <a:pPr algn="ctr"/>
            <a:r>
              <a:rPr lang="fr-FR" sz="5000" b="1" dirty="0">
                <a:latin typeface="Nyala" panose="02000504070300020003" pitchFamily="2" charset="0"/>
              </a:rPr>
              <a:t>DISTRICT </a:t>
            </a:r>
            <a:r>
              <a:rPr lang="fr-FR" sz="5000" b="1" dirty="0" smtClean="0">
                <a:latin typeface="Nyala" panose="02000504070300020003" pitchFamily="2" charset="0"/>
              </a:rPr>
              <a:t>9101:</a:t>
            </a:r>
            <a:br>
              <a:rPr lang="fr-FR" sz="5000" b="1" dirty="0" smtClean="0">
                <a:latin typeface="Nyala" panose="02000504070300020003" pitchFamily="2" charset="0"/>
              </a:rPr>
            </a:br>
            <a:r>
              <a:rPr lang="fr-FR" sz="5000" b="1" dirty="0" smtClean="0">
                <a:latin typeface="Nyala" panose="02000504070300020003" pitchFamily="2" charset="0"/>
              </a:rPr>
              <a:t>ASSEMBLEE </a:t>
            </a:r>
            <a:r>
              <a:rPr lang="fr-FR" sz="5000" b="1" dirty="0">
                <a:latin typeface="Nyala" panose="02000504070300020003" pitchFamily="2" charset="0"/>
              </a:rPr>
              <a:t>ET CONFERENCE DU </a:t>
            </a:r>
            <a:r>
              <a:rPr lang="fr-FR" sz="5000" b="1" dirty="0" smtClean="0">
                <a:latin typeface="Nyala" panose="02000504070300020003" pitchFamily="2" charset="0"/>
              </a:rPr>
              <a:t>DISTRICT</a:t>
            </a:r>
            <a:endParaRPr lang="fr-FR" sz="5000" b="1" dirty="0">
              <a:latin typeface="Nyala" panose="02000504070300020003" pitchFamily="2" charset="0"/>
            </a:endParaRPr>
          </a:p>
        </p:txBody>
      </p:sp>
      <p:sp>
        <p:nvSpPr>
          <p:cNvPr id="5" name="Sous-titre 2"/>
          <p:cNvSpPr>
            <a:spLocks noGrp="1"/>
          </p:cNvSpPr>
          <p:nvPr>
            <p:ph type="subTitle" idx="1"/>
          </p:nvPr>
        </p:nvSpPr>
        <p:spPr>
          <a:xfrm>
            <a:off x="2127474" y="3925835"/>
            <a:ext cx="7766936" cy="1096899"/>
          </a:xfrm>
        </p:spPr>
        <p:txBody>
          <a:bodyPr>
            <a:normAutofit/>
          </a:bodyPr>
          <a:lstStyle/>
          <a:p>
            <a:pPr algn="ctr"/>
            <a:r>
              <a:rPr lang="fr-FR" sz="4800" dirty="0">
                <a:solidFill>
                  <a:schemeClr val="accent1"/>
                </a:solidFill>
                <a:latin typeface="Nyala" panose="02000504070300020003" pitchFamily="2" charset="0"/>
              </a:rPr>
              <a:t> </a:t>
            </a:r>
            <a:r>
              <a:rPr lang="fr-FR" sz="4800" b="1" dirty="0">
                <a:solidFill>
                  <a:schemeClr val="tx1"/>
                </a:solidFill>
                <a:latin typeface="Nyala" panose="02000504070300020003" pitchFamily="2" charset="0"/>
              </a:rPr>
              <a:t>Atelier de discussion N°3 </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741528" cy="1733788"/>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0472" y="152"/>
            <a:ext cx="1741528" cy="1733788"/>
          </a:xfrm>
          <a:prstGeom prst="rect">
            <a:avLst/>
          </a:prstGeom>
        </p:spPr>
      </p:pic>
      <p:sp>
        <p:nvSpPr>
          <p:cNvPr id="8" name="ZoneTexte 7"/>
          <p:cNvSpPr txBox="1"/>
          <p:nvPr/>
        </p:nvSpPr>
        <p:spPr>
          <a:xfrm>
            <a:off x="3076469" y="5210528"/>
            <a:ext cx="5598607" cy="769441"/>
          </a:xfrm>
          <a:prstGeom prst="rect">
            <a:avLst/>
          </a:prstGeom>
          <a:noFill/>
        </p:spPr>
        <p:txBody>
          <a:bodyPr wrap="square" rtlCol="0">
            <a:spAutoFit/>
          </a:bodyPr>
          <a:lstStyle/>
          <a:p>
            <a:pPr algn="ctr"/>
            <a:r>
              <a:rPr lang="fr-FR" sz="4400" b="1" i="1" dirty="0" smtClean="0">
                <a:latin typeface="Nyala" panose="02000504070300020003" pitchFamily="2" charset="0"/>
              </a:rPr>
              <a:t>Mercredi 20 mars 2019</a:t>
            </a:r>
            <a:endParaRPr lang="fr-FR" sz="4400" b="1" i="1" dirty="0">
              <a:latin typeface="Nyala" panose="02000504070300020003" pitchFamily="2" charset="0"/>
            </a:endParaRPr>
          </a:p>
        </p:txBody>
      </p:sp>
      <p:sp>
        <p:nvSpPr>
          <p:cNvPr id="10" name="Espace réservé du numéro de diapositive 9"/>
          <p:cNvSpPr>
            <a:spLocks noGrp="1"/>
          </p:cNvSpPr>
          <p:nvPr>
            <p:ph type="sldNum" sz="quarter" idx="12"/>
          </p:nvPr>
        </p:nvSpPr>
        <p:spPr/>
        <p:txBody>
          <a:bodyPr/>
          <a:lstStyle/>
          <a:p>
            <a:fld id="{DA175389-9819-4D4E-BAE1-ECD3A36CC7DD}" type="slidenum">
              <a:rPr lang="fr-FR" smtClean="0"/>
              <a:t>1</a:t>
            </a:fld>
            <a:endParaRPr lang="fr-FR"/>
          </a:p>
        </p:txBody>
      </p:sp>
    </p:spTree>
    <p:extLst>
      <p:ext uri="{BB962C8B-B14F-4D97-AF65-F5344CB8AC3E}">
        <p14:creationId xmlns:p14="http://schemas.microsoft.com/office/powerpoint/2010/main" val="2920777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A175389-9819-4D4E-BAE1-ECD3A36CC7DD}" type="slidenum">
              <a:rPr lang="fr-FR" smtClean="0"/>
              <a:t>10</a:t>
            </a:fld>
            <a:endParaRPr lang="fr-FR"/>
          </a:p>
        </p:txBody>
      </p:sp>
      <p:sp>
        <p:nvSpPr>
          <p:cNvPr id="2" name="Rectangle 1"/>
          <p:cNvSpPr/>
          <p:nvPr/>
        </p:nvSpPr>
        <p:spPr>
          <a:xfrm>
            <a:off x="339969" y="487850"/>
            <a:ext cx="9190893" cy="5940088"/>
          </a:xfrm>
          <a:prstGeom prst="rect">
            <a:avLst/>
          </a:prstGeom>
        </p:spPr>
        <p:txBody>
          <a:bodyPr wrap="square">
            <a:spAutoFit/>
          </a:bodyPr>
          <a:lstStyle/>
          <a:p>
            <a:pPr marL="571500" lvl="0" indent="-571500" algn="just">
              <a:buFont typeface="Wingdings" panose="05000000000000000000" pitchFamily="2" charset="2"/>
              <a:buChar char="Ø"/>
            </a:pPr>
            <a:r>
              <a:rPr lang="fr-FR" sz="3800" dirty="0">
                <a:solidFill>
                  <a:prstClr val="black"/>
                </a:solidFill>
              </a:rPr>
              <a:t>créer éventuellement des sous-commissions au sein des clubs </a:t>
            </a:r>
            <a:endParaRPr lang="fr-FR" sz="3800" dirty="0" smtClean="0">
              <a:solidFill>
                <a:prstClr val="black"/>
              </a:solidFill>
            </a:endParaRPr>
          </a:p>
          <a:p>
            <a:pPr marL="571500" lvl="0" indent="-571500" algn="just">
              <a:buFont typeface="Wingdings" panose="05000000000000000000" pitchFamily="2" charset="2"/>
              <a:buChar char="Ø"/>
            </a:pPr>
            <a:r>
              <a:rPr lang="fr-FR" sz="3800" dirty="0">
                <a:solidFill>
                  <a:prstClr val="black"/>
                </a:solidFill>
              </a:rPr>
              <a:t>(</a:t>
            </a:r>
            <a:r>
              <a:rPr lang="fr-FR" sz="3800" dirty="0" smtClean="0">
                <a:solidFill>
                  <a:prstClr val="black"/>
                </a:solidFill>
              </a:rPr>
              <a:t>recrutement, fidélisation</a:t>
            </a:r>
            <a:r>
              <a:rPr lang="fr-FR" sz="3800" dirty="0">
                <a:solidFill>
                  <a:prstClr val="black"/>
                </a:solidFill>
              </a:rPr>
              <a:t>, classification, orientation, formation, etc…;</a:t>
            </a:r>
          </a:p>
          <a:p>
            <a:pPr marL="571500" lvl="0" indent="-571500" algn="just">
              <a:buFont typeface="Wingdings" panose="05000000000000000000" pitchFamily="2" charset="2"/>
              <a:buChar char="Ø"/>
            </a:pPr>
            <a:r>
              <a:rPr lang="fr-FR" sz="3800" dirty="0" smtClean="0">
                <a:solidFill>
                  <a:prstClr val="black"/>
                </a:solidFill>
              </a:rPr>
              <a:t>l’avenir </a:t>
            </a:r>
            <a:r>
              <a:rPr lang="fr-FR" sz="3800" dirty="0">
                <a:solidFill>
                  <a:prstClr val="black"/>
                </a:solidFill>
              </a:rPr>
              <a:t>de notre organisation passe en particulier par la création de nouveaux clubs efficaces et capables de développer régulièrement leur effectif. </a:t>
            </a:r>
          </a:p>
        </p:txBody>
      </p:sp>
    </p:spTree>
    <p:extLst>
      <p:ext uri="{BB962C8B-B14F-4D97-AF65-F5344CB8AC3E}">
        <p14:creationId xmlns:p14="http://schemas.microsoft.com/office/powerpoint/2010/main" val="2218691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A175389-9819-4D4E-BAE1-ECD3A36CC7DD}" type="slidenum">
              <a:rPr lang="fr-FR" smtClean="0"/>
              <a:t>11</a:t>
            </a:fld>
            <a:endParaRPr lang="fr-FR"/>
          </a:p>
        </p:txBody>
      </p:sp>
      <p:sp>
        <p:nvSpPr>
          <p:cNvPr id="2" name="Rectangle 1"/>
          <p:cNvSpPr/>
          <p:nvPr/>
        </p:nvSpPr>
        <p:spPr>
          <a:xfrm>
            <a:off x="586153" y="141093"/>
            <a:ext cx="9261231" cy="6524863"/>
          </a:xfrm>
          <a:prstGeom prst="rect">
            <a:avLst/>
          </a:prstGeom>
        </p:spPr>
        <p:txBody>
          <a:bodyPr wrap="square">
            <a:spAutoFit/>
          </a:bodyPr>
          <a:lstStyle/>
          <a:p>
            <a:pPr lvl="0"/>
            <a:r>
              <a:rPr lang="fr-FR" sz="3800" dirty="0">
                <a:solidFill>
                  <a:prstClr val="black"/>
                </a:solidFill>
              </a:rPr>
              <a:t>Développer un environnement qui favorise l’effectif doit donc permettre d’assurer la bonne santé à long terme de notre association;</a:t>
            </a:r>
          </a:p>
          <a:p>
            <a:pPr marL="571500" lvl="0" indent="-571500" algn="just">
              <a:buFont typeface="Wingdings" panose="05000000000000000000" pitchFamily="2" charset="2"/>
              <a:buChar char="Ø"/>
            </a:pPr>
            <a:r>
              <a:rPr lang="fr-FR" sz="3800" dirty="0" smtClean="0">
                <a:solidFill>
                  <a:prstClr val="black"/>
                </a:solidFill>
              </a:rPr>
              <a:t>mettre </a:t>
            </a:r>
            <a:r>
              <a:rPr lang="fr-FR" sz="3800" dirty="0">
                <a:solidFill>
                  <a:prstClr val="black"/>
                </a:solidFill>
              </a:rPr>
              <a:t>l’accent sur les liens personnels que tissent les membres et leurs familles</a:t>
            </a:r>
            <a:r>
              <a:rPr lang="fr-FR" sz="3800" dirty="0" smtClean="0">
                <a:solidFill>
                  <a:prstClr val="black"/>
                </a:solidFill>
              </a:rPr>
              <a:t>;</a:t>
            </a:r>
          </a:p>
          <a:p>
            <a:pPr marL="571500" lvl="0" indent="-571500" algn="just">
              <a:buFont typeface="Wingdings" panose="05000000000000000000" pitchFamily="2" charset="2"/>
              <a:buChar char="Ø"/>
            </a:pPr>
            <a:r>
              <a:rPr lang="fr-FR" sz="3800" dirty="0">
                <a:solidFill>
                  <a:prstClr val="black"/>
                </a:solidFill>
              </a:rPr>
              <a:t>mettre en œuvre des programmes et des manifestations où tous les membres – sans exception -ont véritablement un rôle à jouer;</a:t>
            </a:r>
          </a:p>
        </p:txBody>
      </p:sp>
    </p:spTree>
    <p:extLst>
      <p:ext uri="{BB962C8B-B14F-4D97-AF65-F5344CB8AC3E}">
        <p14:creationId xmlns:p14="http://schemas.microsoft.com/office/powerpoint/2010/main" val="18850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A175389-9819-4D4E-BAE1-ECD3A36CC7DD}" type="slidenum">
              <a:rPr lang="fr-FR" smtClean="0"/>
              <a:t>12</a:t>
            </a:fld>
            <a:endParaRPr lang="fr-FR"/>
          </a:p>
        </p:txBody>
      </p:sp>
      <p:sp>
        <p:nvSpPr>
          <p:cNvPr id="5" name="Rectangle 4"/>
          <p:cNvSpPr/>
          <p:nvPr/>
        </p:nvSpPr>
        <p:spPr>
          <a:xfrm>
            <a:off x="422031" y="633047"/>
            <a:ext cx="9202615" cy="646331"/>
          </a:xfrm>
          <a:prstGeom prst="rect">
            <a:avLst/>
          </a:prstGeom>
        </p:spPr>
        <p:txBody>
          <a:bodyPr wrap="square">
            <a:spAutoFit/>
          </a:bodyPr>
          <a:lstStyle/>
          <a:p>
            <a:pPr algn="just"/>
            <a:endParaRPr lang="fr-FR" sz="3600" dirty="0"/>
          </a:p>
        </p:txBody>
      </p:sp>
      <p:sp>
        <p:nvSpPr>
          <p:cNvPr id="2" name="Rectangle 1"/>
          <p:cNvSpPr/>
          <p:nvPr/>
        </p:nvSpPr>
        <p:spPr>
          <a:xfrm>
            <a:off x="304800" y="504092"/>
            <a:ext cx="8839200" cy="5355312"/>
          </a:xfrm>
          <a:prstGeom prst="rect">
            <a:avLst/>
          </a:prstGeom>
        </p:spPr>
        <p:txBody>
          <a:bodyPr wrap="square">
            <a:spAutoFit/>
          </a:bodyPr>
          <a:lstStyle/>
          <a:p>
            <a:pPr marL="571500" lvl="0" indent="-571500" algn="just" defTabSz="984250">
              <a:buFont typeface="Wingdings" panose="05000000000000000000" pitchFamily="2" charset="2"/>
              <a:buChar char="Ø"/>
              <a:tabLst>
                <a:tab pos="714375" algn="l"/>
              </a:tabLst>
            </a:pPr>
            <a:r>
              <a:rPr lang="fr-FR" sz="3800" dirty="0" smtClean="0">
                <a:solidFill>
                  <a:prstClr val="black"/>
                </a:solidFill>
              </a:rPr>
              <a:t>planifier </a:t>
            </a:r>
            <a:r>
              <a:rPr lang="fr-FR" sz="3800" dirty="0">
                <a:solidFill>
                  <a:prstClr val="black"/>
                </a:solidFill>
              </a:rPr>
              <a:t>des actions utiles pour les collectivités, et surtout concrètes et </a:t>
            </a:r>
            <a:r>
              <a:rPr lang="fr-FR" sz="3800" dirty="0" smtClean="0">
                <a:solidFill>
                  <a:prstClr val="black"/>
                </a:solidFill>
              </a:rPr>
              <a:t>pérennes;</a:t>
            </a:r>
          </a:p>
          <a:p>
            <a:pPr marL="571500" lvl="0" indent="-571500" algn="just" defTabSz="984250">
              <a:buFont typeface="Wingdings" panose="05000000000000000000" pitchFamily="2" charset="2"/>
              <a:buChar char="Ø"/>
              <a:tabLst>
                <a:tab pos="714375" algn="l"/>
              </a:tabLst>
            </a:pPr>
            <a:r>
              <a:rPr lang="fr-FR" sz="3800" dirty="0" smtClean="0">
                <a:solidFill>
                  <a:prstClr val="black"/>
                </a:solidFill>
              </a:rPr>
              <a:t>ne </a:t>
            </a:r>
            <a:r>
              <a:rPr lang="fr-FR" sz="3800" dirty="0">
                <a:solidFill>
                  <a:prstClr val="black"/>
                </a:solidFill>
              </a:rPr>
              <a:t>pas trop solliciter financièrement les </a:t>
            </a:r>
            <a:r>
              <a:rPr lang="fr-FR" sz="3800" dirty="0" smtClean="0">
                <a:solidFill>
                  <a:prstClr val="black"/>
                </a:solidFill>
              </a:rPr>
              <a:t>membres;</a:t>
            </a:r>
          </a:p>
          <a:p>
            <a:pPr marL="571500" lvl="0" indent="-571500" algn="just" defTabSz="984250">
              <a:buFont typeface="Wingdings" panose="05000000000000000000" pitchFamily="2" charset="2"/>
              <a:buChar char="Ø"/>
              <a:tabLst>
                <a:tab pos="714375" algn="l"/>
              </a:tabLst>
            </a:pPr>
            <a:r>
              <a:rPr lang="fr-FR" sz="3800" dirty="0" smtClean="0">
                <a:solidFill>
                  <a:prstClr val="black"/>
                </a:solidFill>
              </a:rPr>
              <a:t>créer </a:t>
            </a:r>
            <a:r>
              <a:rPr lang="fr-FR" sz="3800" dirty="0">
                <a:solidFill>
                  <a:prstClr val="black"/>
                </a:solidFill>
              </a:rPr>
              <a:t>une vie de club enrichissante pour les membres et leurs familles</a:t>
            </a:r>
            <a:r>
              <a:rPr lang="fr-FR" sz="3800" dirty="0" smtClean="0">
                <a:solidFill>
                  <a:prstClr val="black"/>
                </a:solidFill>
              </a:rPr>
              <a:t>;</a:t>
            </a:r>
          </a:p>
          <a:p>
            <a:pPr marL="571500" lvl="0" indent="-571500" algn="just" defTabSz="984250">
              <a:buFont typeface="Wingdings" panose="05000000000000000000" pitchFamily="2" charset="2"/>
              <a:buChar char="Ø"/>
              <a:tabLst>
                <a:tab pos="714375" algn="l"/>
              </a:tabLst>
            </a:pPr>
            <a:r>
              <a:rPr lang="fr-FR" sz="3400" dirty="0">
                <a:solidFill>
                  <a:prstClr val="black"/>
                </a:solidFill>
              </a:rPr>
              <a:t> </a:t>
            </a:r>
            <a:r>
              <a:rPr lang="fr-FR" sz="3800" dirty="0">
                <a:solidFill>
                  <a:prstClr val="black"/>
                </a:solidFill>
              </a:rPr>
              <a:t>- avoir des réunions et rencontres attrayantes; </a:t>
            </a:r>
          </a:p>
        </p:txBody>
      </p:sp>
    </p:spTree>
    <p:extLst>
      <p:ext uri="{BB962C8B-B14F-4D97-AF65-F5344CB8AC3E}">
        <p14:creationId xmlns:p14="http://schemas.microsoft.com/office/powerpoint/2010/main" val="161033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A175389-9819-4D4E-BAE1-ECD3A36CC7DD}" type="slidenum">
              <a:rPr lang="fr-FR" smtClean="0"/>
              <a:t>13</a:t>
            </a:fld>
            <a:endParaRPr lang="fr-FR"/>
          </a:p>
        </p:txBody>
      </p:sp>
      <p:sp>
        <p:nvSpPr>
          <p:cNvPr id="2" name="Rectangle 1"/>
          <p:cNvSpPr/>
          <p:nvPr/>
        </p:nvSpPr>
        <p:spPr>
          <a:xfrm>
            <a:off x="550985" y="785443"/>
            <a:ext cx="8723017" cy="4185761"/>
          </a:xfrm>
          <a:prstGeom prst="rect">
            <a:avLst/>
          </a:prstGeom>
        </p:spPr>
        <p:txBody>
          <a:bodyPr wrap="square">
            <a:spAutoFit/>
          </a:bodyPr>
          <a:lstStyle/>
          <a:p>
            <a:pPr lvl="0" algn="just"/>
            <a:r>
              <a:rPr lang="fr-FR" sz="3800" dirty="0">
                <a:solidFill>
                  <a:prstClr val="black"/>
                </a:solidFill>
              </a:rPr>
              <a:t>avoir un club dynamique et performant, c’est-à-dire qui sait préparer et établir un plan d’actions annuel, organiser ses différentes activités, communiquer suffisamment dessus</a:t>
            </a:r>
            <a:r>
              <a:rPr lang="fr-FR" sz="3800" dirty="0" smtClean="0">
                <a:solidFill>
                  <a:prstClr val="black"/>
                </a:solidFill>
              </a:rPr>
              <a:t>;</a:t>
            </a:r>
          </a:p>
          <a:p>
            <a:pPr lvl="0" algn="just"/>
            <a:endParaRPr lang="fr-FR" sz="3800" dirty="0">
              <a:solidFill>
                <a:prstClr val="black"/>
              </a:solidFill>
            </a:endParaRPr>
          </a:p>
        </p:txBody>
      </p:sp>
    </p:spTree>
    <p:extLst>
      <p:ext uri="{BB962C8B-B14F-4D97-AF65-F5344CB8AC3E}">
        <p14:creationId xmlns:p14="http://schemas.microsoft.com/office/powerpoint/2010/main" val="129327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14</a:t>
            </a:fld>
            <a:endParaRPr lang="fr-FR"/>
          </a:p>
        </p:txBody>
      </p:sp>
      <p:sp>
        <p:nvSpPr>
          <p:cNvPr id="5" name="Rectangle 4"/>
          <p:cNvSpPr/>
          <p:nvPr/>
        </p:nvSpPr>
        <p:spPr>
          <a:xfrm>
            <a:off x="703383" y="355269"/>
            <a:ext cx="8370277" cy="6242735"/>
          </a:xfrm>
          <a:prstGeom prst="rect">
            <a:avLst/>
          </a:prstGeom>
        </p:spPr>
        <p:txBody>
          <a:bodyPr wrap="square">
            <a:spAutoFit/>
          </a:bodyPr>
          <a:lstStyle/>
          <a:p>
            <a:pPr lvl="0" algn="just">
              <a:lnSpc>
                <a:spcPct val="150000"/>
              </a:lnSpc>
            </a:pPr>
            <a:r>
              <a:rPr lang="fr-FR" sz="3800" b="1" dirty="0">
                <a:solidFill>
                  <a:prstClr val="black"/>
                </a:solidFill>
              </a:rPr>
              <a:t>2. </a:t>
            </a:r>
            <a:r>
              <a:rPr lang="fr-FR" sz="3400" b="1" dirty="0">
                <a:solidFill>
                  <a:prstClr val="black"/>
                </a:solidFill>
              </a:rPr>
              <a:t>Idées et stratégies de </a:t>
            </a:r>
            <a:r>
              <a:rPr lang="fr-FR" sz="3400" b="1" dirty="0" smtClean="0">
                <a:solidFill>
                  <a:prstClr val="black"/>
                </a:solidFill>
              </a:rPr>
              <a:t>recrutement</a:t>
            </a:r>
          </a:p>
          <a:p>
            <a:pPr algn="just">
              <a:lnSpc>
                <a:spcPct val="150000"/>
              </a:lnSpc>
              <a:spcAft>
                <a:spcPts val="800"/>
              </a:spcAft>
            </a:pPr>
            <a:r>
              <a:rPr lang="fr-FR" sz="3800" dirty="0" smtClean="0">
                <a:effectLst/>
                <a:ea typeface="Calibri" panose="020F0502020204030204" pitchFamily="34" charset="0"/>
                <a:cs typeface="Times New Roman" panose="02020603050405020304" pitchFamily="18" charset="0"/>
              </a:rPr>
              <a:t>Afin de satisfaire ses objectifs de service au niveau local et international, le Rotary doit faire de l’évolution des effectifs une de ses priorités majeures. </a:t>
            </a:r>
          </a:p>
          <a:p>
            <a:pPr lvl="0" algn="just">
              <a:lnSpc>
                <a:spcPct val="150000"/>
              </a:lnSpc>
            </a:pPr>
            <a:r>
              <a:rPr lang="fr-FR" sz="3400" b="1" dirty="0" smtClean="0">
                <a:solidFill>
                  <a:prstClr val="black"/>
                </a:solidFill>
              </a:rPr>
              <a:t> </a:t>
            </a:r>
            <a:endParaRPr lang="fr-FR" sz="3800" b="1" dirty="0">
              <a:solidFill>
                <a:prstClr val="black"/>
              </a:solidFill>
            </a:endParaRPr>
          </a:p>
        </p:txBody>
      </p:sp>
    </p:spTree>
    <p:extLst>
      <p:ext uri="{BB962C8B-B14F-4D97-AF65-F5344CB8AC3E}">
        <p14:creationId xmlns:p14="http://schemas.microsoft.com/office/powerpoint/2010/main" val="418082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15</a:t>
            </a:fld>
            <a:endParaRPr lang="fr-FR"/>
          </a:p>
        </p:txBody>
      </p:sp>
      <p:sp>
        <p:nvSpPr>
          <p:cNvPr id="3" name="Rectangle 2"/>
          <p:cNvSpPr/>
          <p:nvPr/>
        </p:nvSpPr>
        <p:spPr>
          <a:xfrm>
            <a:off x="375139" y="375699"/>
            <a:ext cx="9050215" cy="1138773"/>
          </a:xfrm>
          <a:prstGeom prst="rect">
            <a:avLst/>
          </a:prstGeom>
        </p:spPr>
        <p:txBody>
          <a:bodyPr wrap="square">
            <a:spAutoFit/>
          </a:bodyPr>
          <a:lstStyle/>
          <a:p>
            <a:pPr algn="just"/>
            <a:r>
              <a:rPr lang="fr-FR" sz="3400" dirty="0"/>
              <a:t> </a:t>
            </a:r>
            <a:r>
              <a:rPr lang="fr-FR" sz="3400" dirty="0" smtClean="0"/>
              <a:t>    </a:t>
            </a:r>
          </a:p>
          <a:p>
            <a:pPr algn="just" defTabSz="984250">
              <a:tabLst>
                <a:tab pos="714375" algn="l"/>
              </a:tabLst>
            </a:pPr>
            <a:r>
              <a:rPr lang="fr-FR" sz="3400" dirty="0"/>
              <a:t> </a:t>
            </a:r>
            <a:r>
              <a:rPr lang="fr-FR" sz="3400" dirty="0" smtClean="0"/>
              <a:t>    </a:t>
            </a:r>
            <a:endParaRPr lang="fr-FR" sz="3400" dirty="0"/>
          </a:p>
        </p:txBody>
      </p:sp>
      <p:sp>
        <p:nvSpPr>
          <p:cNvPr id="4" name="Rectangle 3"/>
          <p:cNvSpPr/>
          <p:nvPr/>
        </p:nvSpPr>
        <p:spPr>
          <a:xfrm>
            <a:off x="375139" y="427038"/>
            <a:ext cx="9507415" cy="5796886"/>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La croissance de nos clubs, ainsi que la vitalité et l’avenir de notre Organisation reposent sur notre capacité à recruter des « </a:t>
            </a:r>
            <a:r>
              <a:rPr lang="fr-FR" sz="3800" dirty="0" err="1" smtClean="0">
                <a:effectLst/>
                <a:ea typeface="Calibri" panose="020F0502020204030204" pitchFamily="34" charset="0"/>
                <a:cs typeface="Times New Roman" panose="02020603050405020304" pitchFamily="18" charset="0"/>
              </a:rPr>
              <a:t>Rotariables</a:t>
            </a:r>
            <a:r>
              <a:rPr lang="fr-FR" sz="3800" dirty="0" smtClean="0">
                <a:effectLst/>
                <a:ea typeface="Calibri" panose="020F0502020204030204" pitchFamily="34" charset="0"/>
                <a:cs typeface="Times New Roman" panose="02020603050405020304" pitchFamily="18" charset="0"/>
              </a:rPr>
              <a:t> » dynamiques, engagés, dévoués et disponibles, à créer des clubs viables et à favoriser leur développement.</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Si le Gouverneur doit être en première ligne du combat pour l’expansion du Rotary, il incombe aussi à chaque Rotarien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6617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16</a:t>
            </a:fld>
            <a:endParaRPr lang="fr-FR"/>
          </a:p>
        </p:txBody>
      </p:sp>
      <p:sp>
        <p:nvSpPr>
          <p:cNvPr id="3" name="Rectangle 2"/>
          <p:cNvSpPr/>
          <p:nvPr/>
        </p:nvSpPr>
        <p:spPr>
          <a:xfrm>
            <a:off x="504092" y="162214"/>
            <a:ext cx="8909540" cy="615553"/>
          </a:xfrm>
          <a:prstGeom prst="rect">
            <a:avLst/>
          </a:prstGeom>
        </p:spPr>
        <p:txBody>
          <a:bodyPr wrap="square">
            <a:spAutoFit/>
          </a:bodyPr>
          <a:lstStyle/>
          <a:p>
            <a:pPr algn="just"/>
            <a:endParaRPr lang="fr-FR" sz="3400" dirty="0" smtClean="0"/>
          </a:p>
        </p:txBody>
      </p:sp>
      <p:sp>
        <p:nvSpPr>
          <p:cNvPr id="5" name="Rectangle 4"/>
          <p:cNvSpPr/>
          <p:nvPr/>
        </p:nvSpPr>
        <p:spPr>
          <a:xfrm>
            <a:off x="386861" y="201050"/>
            <a:ext cx="9636370" cy="6031266"/>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de veiller au développement de l’effectif en proposant de nouveaux membres aptes et qualifiés.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On ne devrait pas recruter au petit bonheur la chance.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Un bon recrutement s’intègre dans la vision globale que nous avons de nos clubs.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Un club ambitieux devra donc se poser les bonnes questions, à savoir, quel type de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9189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17</a:t>
            </a:fld>
            <a:endParaRPr lang="fr-FR"/>
          </a:p>
        </p:txBody>
      </p:sp>
      <p:sp>
        <p:nvSpPr>
          <p:cNvPr id="3" name="Rectangle 2"/>
          <p:cNvSpPr/>
          <p:nvPr/>
        </p:nvSpPr>
        <p:spPr>
          <a:xfrm>
            <a:off x="691660" y="433966"/>
            <a:ext cx="8815755" cy="5972521"/>
          </a:xfrm>
          <a:prstGeom prst="rect">
            <a:avLst/>
          </a:prstGeom>
        </p:spPr>
        <p:txBody>
          <a:bodyPr wrap="square">
            <a:spAutoFit/>
          </a:bodyPr>
          <a:lstStyle/>
          <a:p>
            <a:pPr algn="just"/>
            <a:r>
              <a:rPr lang="fr-FR" sz="3800" dirty="0" smtClean="0"/>
              <a:t>Rotariens notre club a réellement besoin pour réaliser et atteindre ses objectifs? </a:t>
            </a:r>
          </a:p>
          <a:p>
            <a:pPr algn="just"/>
            <a:r>
              <a:rPr lang="fr-FR" sz="3800" dirty="0" smtClean="0"/>
              <a:t>Car de la qualité des membres recrutés dépend la qualité des actions entreprises et des services rendus à la collectivité.</a:t>
            </a:r>
          </a:p>
          <a:p>
            <a:pPr marL="571500" indent="-571500" algn="just">
              <a:buFont typeface="Wingdings" panose="05000000000000000000" pitchFamily="2" charset="2"/>
              <a:buChar char="Ø"/>
            </a:pPr>
            <a:r>
              <a:rPr lang="fr-FR" sz="3800" dirty="0" smtClean="0"/>
              <a:t>le succès du Rotary et sa survie dépendent fortement de sa capacité à recruter, parrainer, former des</a:t>
            </a:r>
            <a:endParaRPr lang="fr-FR" sz="3800" dirty="0"/>
          </a:p>
        </p:txBody>
      </p:sp>
    </p:spTree>
    <p:extLst>
      <p:ext uri="{BB962C8B-B14F-4D97-AF65-F5344CB8AC3E}">
        <p14:creationId xmlns:p14="http://schemas.microsoft.com/office/powerpoint/2010/main" val="3192603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18</a:t>
            </a:fld>
            <a:endParaRPr lang="fr-FR"/>
          </a:p>
        </p:txBody>
      </p:sp>
      <p:sp>
        <p:nvSpPr>
          <p:cNvPr id="3" name="Rectangle 2"/>
          <p:cNvSpPr/>
          <p:nvPr/>
        </p:nvSpPr>
        <p:spPr>
          <a:xfrm>
            <a:off x="363415" y="576913"/>
            <a:ext cx="9390185" cy="5940088"/>
          </a:xfrm>
          <a:prstGeom prst="rect">
            <a:avLst/>
          </a:prstGeom>
        </p:spPr>
        <p:txBody>
          <a:bodyPr wrap="square">
            <a:spAutoFit/>
          </a:bodyPr>
          <a:lstStyle/>
          <a:p>
            <a:pPr algn="just"/>
            <a:r>
              <a:rPr lang="fr-FR" sz="3800" dirty="0" smtClean="0"/>
              <a:t>membres qualifiés et à les fidéliser;</a:t>
            </a:r>
          </a:p>
          <a:p>
            <a:pPr algn="just"/>
            <a:r>
              <a:rPr lang="fr-FR" sz="3800" dirty="0" smtClean="0"/>
              <a:t>parler régulièrement et utilement du Rotary dans nos différents environnements (familial, professionnel, associatif, etc..);</a:t>
            </a:r>
          </a:p>
          <a:p>
            <a:pPr marL="571500" indent="-571500" algn="just">
              <a:buFont typeface="Wingdings" panose="05000000000000000000" pitchFamily="2" charset="2"/>
              <a:buChar char="Ø"/>
            </a:pPr>
            <a:r>
              <a:rPr lang="fr-FR" sz="3800" dirty="0" smtClean="0"/>
              <a:t>cibler les </a:t>
            </a:r>
            <a:r>
              <a:rPr lang="fr-FR" sz="3800" dirty="0" err="1" smtClean="0"/>
              <a:t>Rotaractiens</a:t>
            </a:r>
            <a:r>
              <a:rPr lang="fr-FR" sz="3800" dirty="0" smtClean="0"/>
              <a:t> et les enfants de Rotariens; </a:t>
            </a:r>
          </a:p>
          <a:p>
            <a:pPr marL="571500" indent="-571500" algn="just">
              <a:buFont typeface="Wingdings" panose="05000000000000000000" pitchFamily="2" charset="2"/>
              <a:buChar char="Ø"/>
            </a:pPr>
            <a:r>
              <a:rPr lang="fr-FR" sz="3800" dirty="0" smtClean="0"/>
              <a:t>recruter des personnes qui ont envie de s’engager, d’être disponibles et dévoués;</a:t>
            </a:r>
            <a:endParaRPr lang="fr-FR" sz="3800" dirty="0"/>
          </a:p>
        </p:txBody>
      </p:sp>
    </p:spTree>
    <p:extLst>
      <p:ext uri="{BB962C8B-B14F-4D97-AF65-F5344CB8AC3E}">
        <p14:creationId xmlns:p14="http://schemas.microsoft.com/office/powerpoint/2010/main" val="4033691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19</a:t>
            </a:fld>
            <a:endParaRPr lang="fr-FR"/>
          </a:p>
        </p:txBody>
      </p:sp>
      <p:sp>
        <p:nvSpPr>
          <p:cNvPr id="3" name="Rectangle 2"/>
          <p:cNvSpPr/>
          <p:nvPr/>
        </p:nvSpPr>
        <p:spPr>
          <a:xfrm>
            <a:off x="492369" y="324267"/>
            <a:ext cx="9859108" cy="6082220"/>
          </a:xfrm>
          <a:prstGeom prst="rect">
            <a:avLst/>
          </a:prstGeom>
        </p:spPr>
        <p:txBody>
          <a:bodyPr wrap="square">
            <a:spAutoFit/>
          </a:bodyPr>
          <a:lstStyle/>
          <a:p>
            <a:pPr marL="571500" indent="-571500" algn="just">
              <a:buFont typeface="Wingdings" panose="05000000000000000000" pitchFamily="2" charset="2"/>
              <a:buChar char="Ø"/>
            </a:pPr>
            <a:r>
              <a:rPr lang="fr-FR" sz="3800" dirty="0" smtClean="0"/>
              <a:t>il faut tester le degré d’engagement du candidat, et certains clubs attendent même que celui-ci ait participé à certaines actions avant de donner leur accord pour l’intégrer;</a:t>
            </a:r>
          </a:p>
          <a:p>
            <a:pPr marL="571500" indent="-571500" algn="just">
              <a:buFont typeface="Wingdings" panose="05000000000000000000" pitchFamily="2" charset="2"/>
              <a:buChar char="Ø"/>
            </a:pPr>
            <a:r>
              <a:rPr lang="fr-FR" sz="3800" dirty="0" smtClean="0"/>
              <a:t>attirer l’attention des médias sur les actions montées par les clubs dans leurs pays. Cette publicité gratuite a un impact sur le public et peut faciliter le recrutement, tout simplement parce que</a:t>
            </a:r>
            <a:endParaRPr lang="fr-FR" sz="3800" dirty="0"/>
          </a:p>
        </p:txBody>
      </p:sp>
    </p:spTree>
    <p:extLst>
      <p:ext uri="{BB962C8B-B14F-4D97-AF65-F5344CB8AC3E}">
        <p14:creationId xmlns:p14="http://schemas.microsoft.com/office/powerpoint/2010/main" val="223347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97876" y="324801"/>
            <a:ext cx="8792309" cy="6526082"/>
          </a:xfrm>
          <a:prstGeom prst="rect">
            <a:avLst/>
          </a:prstGeom>
        </p:spPr>
        <p:txBody>
          <a:bodyPr wrap="square">
            <a:spAutoFit/>
          </a:bodyPr>
          <a:lstStyle/>
          <a:p>
            <a:pPr algn="ctr">
              <a:spcAft>
                <a:spcPts val="800"/>
              </a:spcAft>
            </a:pPr>
            <a:r>
              <a:rPr lang="fr-FR" sz="3800" b="1" dirty="0" smtClean="0">
                <a:effectLst/>
                <a:ea typeface="Calibri" panose="020F0502020204030204" pitchFamily="34" charset="0"/>
                <a:cs typeface="Times New Roman" panose="02020603050405020304" pitchFamily="18" charset="0"/>
              </a:rPr>
              <a:t>Recruter et encadrer les membres</a:t>
            </a:r>
          </a:p>
          <a:p>
            <a:pPr algn="ctr">
              <a:spcAft>
                <a:spcPts val="800"/>
              </a:spcAft>
            </a:pPr>
            <a:r>
              <a:rPr lang="fr-FR" sz="3800" b="1" dirty="0" smtClean="0">
                <a:effectLst/>
                <a:ea typeface="Calibri" panose="020F0502020204030204" pitchFamily="34" charset="0"/>
                <a:cs typeface="Times New Roman" panose="02020603050405020304" pitchFamily="18" charset="0"/>
              </a:rPr>
              <a:t>du club </a:t>
            </a:r>
          </a:p>
          <a:p>
            <a:pPr marL="457200" indent="-457200" algn="just">
              <a:lnSpc>
                <a:spcPct val="150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Objectif de développement d’effectif du club et expansion</a:t>
            </a:r>
          </a:p>
          <a:p>
            <a:pPr marL="457200" indent="-457200" algn="just">
              <a:lnSpc>
                <a:spcPct val="150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Idées et stratégies de recrutement</a:t>
            </a:r>
          </a:p>
          <a:p>
            <a:pPr marL="457200" indent="-457200" algn="just">
              <a:lnSpc>
                <a:spcPct val="150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Programme jeunes générations</a:t>
            </a:r>
          </a:p>
          <a:p>
            <a:pPr algn="just">
              <a:lnSpc>
                <a:spcPct val="150000"/>
              </a:lnSpc>
              <a:spcAft>
                <a:spcPts val="800"/>
              </a:spcAft>
            </a:pPr>
            <a:r>
              <a:rPr lang="fr-FR" sz="800" dirty="0" smtClean="0">
                <a:effectLst/>
                <a:ea typeface="Calibri" panose="020F0502020204030204" pitchFamily="34" charset="0"/>
                <a:cs typeface="Times New Roman" panose="02020603050405020304" pitchFamily="18" charset="0"/>
              </a:rPr>
              <a:t> </a:t>
            </a:r>
          </a:p>
          <a:p>
            <a:pPr algn="just">
              <a:lnSpc>
                <a:spcPct val="107000"/>
              </a:lnSpc>
              <a:spcAft>
                <a:spcPts val="800"/>
              </a:spcAft>
            </a:pPr>
            <a:r>
              <a:rPr lang="fr-FR" sz="3600" b="1" dirty="0" smtClean="0">
                <a:effectLst/>
                <a:ea typeface="Calibri" panose="020F0502020204030204" pitchFamily="34" charset="0"/>
                <a:cs typeface="Times New Roman" panose="02020603050405020304" pitchFamily="18" charset="0"/>
              </a:rPr>
              <a:t> </a:t>
            </a:r>
            <a:r>
              <a:rPr lang="fr-FR" sz="4400" b="1" dirty="0" smtClean="0">
                <a:ln w="12700">
                  <a:solidFill>
                    <a:schemeClr val="accent1"/>
                  </a:solidFill>
                  <a:prstDash val="solid"/>
                </a:ln>
                <a:solidFill>
                  <a:srgbClr val="FFFF00"/>
                </a:solidFill>
                <a:effectLst>
                  <a:outerShdw dist="38100" dir="2640000" algn="bl" rotWithShape="0">
                    <a:schemeClr val="accent1"/>
                  </a:outerShdw>
                </a:effectLst>
                <a:ea typeface="Calibri" panose="020F0502020204030204" pitchFamily="34" charset="0"/>
                <a:cs typeface="Times New Roman" panose="02020603050405020304" pitchFamily="18" charset="0"/>
              </a:rPr>
              <a:t>Présenté par PAG Serge COFFIE</a:t>
            </a:r>
            <a:endParaRPr lang="fr-FR" sz="4400" b="1" dirty="0">
              <a:ln w="12700">
                <a:solidFill>
                  <a:schemeClr val="accent1"/>
                </a:solidFill>
                <a:prstDash val="solid"/>
              </a:ln>
              <a:solidFill>
                <a:srgbClr val="FFFF00"/>
              </a:solidFill>
              <a:effectLst>
                <a:outerShdw dist="38100" dir="2640000" algn="bl" rotWithShape="0">
                  <a:schemeClr val="accent1"/>
                </a:outerShdw>
              </a:effectLst>
              <a:ea typeface="Calibri" panose="020F0502020204030204" pitchFamily="34" charset="0"/>
              <a:cs typeface="Times New Roman" panose="02020603050405020304" pitchFamily="18" charset="0"/>
            </a:endParaRPr>
          </a:p>
        </p:txBody>
      </p:sp>
      <p:sp>
        <p:nvSpPr>
          <p:cNvPr id="7" name="Espace réservé du numéro de diapositive 6"/>
          <p:cNvSpPr>
            <a:spLocks noGrp="1"/>
          </p:cNvSpPr>
          <p:nvPr>
            <p:ph type="sldNum" sz="quarter" idx="12"/>
          </p:nvPr>
        </p:nvSpPr>
        <p:spPr/>
        <p:txBody>
          <a:bodyPr/>
          <a:lstStyle/>
          <a:p>
            <a:fld id="{DA175389-9819-4D4E-BAE1-ECD3A36CC7DD}" type="slidenum">
              <a:rPr lang="fr-FR" smtClean="0"/>
              <a:t>2</a:t>
            </a:fld>
            <a:endParaRPr lang="fr-FR"/>
          </a:p>
        </p:txBody>
      </p:sp>
    </p:spTree>
    <p:extLst>
      <p:ext uri="{BB962C8B-B14F-4D97-AF65-F5344CB8AC3E}">
        <p14:creationId xmlns:p14="http://schemas.microsoft.com/office/powerpoint/2010/main" val="2561566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20</a:t>
            </a:fld>
            <a:endParaRPr lang="fr-FR"/>
          </a:p>
        </p:txBody>
      </p:sp>
      <p:sp>
        <p:nvSpPr>
          <p:cNvPr id="4" name="Rectangle 3"/>
          <p:cNvSpPr/>
          <p:nvPr/>
        </p:nvSpPr>
        <p:spPr>
          <a:xfrm>
            <a:off x="558434" y="469630"/>
            <a:ext cx="9757873" cy="6588470"/>
          </a:xfrm>
          <a:prstGeom prst="rect">
            <a:avLst/>
          </a:prstGeom>
        </p:spPr>
        <p:txBody>
          <a:bodyPr wrap="square">
            <a:spAutoFit/>
          </a:bodyPr>
          <a:lstStyle/>
          <a:p>
            <a:pPr algn="just"/>
            <a:r>
              <a:rPr lang="fr-FR" sz="3800" dirty="0" smtClean="0">
                <a:effectLst/>
                <a:ea typeface="Calibri" panose="020F0502020204030204" pitchFamily="34" charset="0"/>
                <a:cs typeface="Times New Roman" panose="02020603050405020304" pitchFamily="18" charset="0"/>
              </a:rPr>
              <a:t>que le travail du Rotary est maintenant bien connu;</a:t>
            </a:r>
          </a:p>
          <a:p>
            <a:pPr algn="just"/>
            <a:endParaRPr lang="fr-FR" sz="3800" dirty="0">
              <a:cs typeface="Times New Roman" panose="02020603050405020304" pitchFamily="18" charset="0"/>
            </a:endParaRPr>
          </a:p>
          <a:p>
            <a:pPr algn="just">
              <a:lnSpc>
                <a:spcPct val="107000"/>
              </a:lnSpc>
              <a:spcAft>
                <a:spcPts val="800"/>
              </a:spcAft>
            </a:pPr>
            <a:r>
              <a:rPr lang="fr-FR" sz="4000" b="1" u="sng" dirty="0" smtClean="0">
                <a:effectLst/>
                <a:latin typeface="Calibri" panose="020F0502020204030204" pitchFamily="34" charset="0"/>
                <a:ea typeface="Calibri" panose="020F0502020204030204" pitchFamily="34" charset="0"/>
                <a:cs typeface="Times New Roman" panose="02020603050405020304" pitchFamily="18" charset="0"/>
              </a:rPr>
              <a:t>3.Programme jeunes générations </a:t>
            </a:r>
            <a:endParaRPr lang="fr-F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4000" dirty="0" smtClean="0">
                <a:effectLst/>
                <a:latin typeface="Calibri" panose="020F0502020204030204" pitchFamily="34" charset="0"/>
                <a:ea typeface="Calibri" panose="020F0502020204030204" pitchFamily="34" charset="0"/>
                <a:cs typeface="Times New Roman" panose="02020603050405020304" pitchFamily="18" charset="0"/>
              </a:rPr>
              <a:t>Les programmes jeunes générations permettent aux bénéficiaires d’en apprendre plus sur eux-mêmes et le monde, à l’occasion d’actions de proximité, de formation au leadership ou d’échanges culturels.</a:t>
            </a:r>
            <a:endParaRPr lang="fr-F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3800" dirty="0"/>
          </a:p>
        </p:txBody>
      </p:sp>
    </p:spTree>
    <p:extLst>
      <p:ext uri="{BB962C8B-B14F-4D97-AF65-F5344CB8AC3E}">
        <p14:creationId xmlns:p14="http://schemas.microsoft.com/office/powerpoint/2010/main" val="2353798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21</a:t>
            </a:fld>
            <a:endParaRPr lang="fr-FR"/>
          </a:p>
        </p:txBody>
      </p:sp>
      <p:sp>
        <p:nvSpPr>
          <p:cNvPr id="3" name="Rectangle 2"/>
          <p:cNvSpPr/>
          <p:nvPr/>
        </p:nvSpPr>
        <p:spPr>
          <a:xfrm>
            <a:off x="363416" y="492640"/>
            <a:ext cx="9413630" cy="5508175"/>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jeunes peuvent également découvrir l’esprit d’éthique, de service et de camaraderie qui anime les </a:t>
            </a:r>
            <a:r>
              <a:rPr lang="fr-FR" sz="3800" dirty="0" err="1" smtClean="0">
                <a:effectLst/>
                <a:ea typeface="Calibri" panose="020F0502020204030204" pitchFamily="34" charset="0"/>
                <a:cs typeface="Times New Roman" panose="02020603050405020304" pitchFamily="18" charset="0"/>
              </a:rPr>
              <a:t>Rotaractiens</a:t>
            </a:r>
            <a:r>
              <a:rPr lang="fr-FR" sz="3800" dirty="0" smtClean="0">
                <a:effectLst/>
                <a:ea typeface="Calibri" panose="020F0502020204030204" pitchFamily="34" charset="0"/>
                <a:cs typeface="Times New Roman" panose="02020603050405020304" pitchFamily="18" charset="0"/>
              </a:rPr>
              <a:t>.</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Et nous ne devons pas oublier que :</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Former</a:t>
            </a:r>
            <a:r>
              <a:rPr lang="fr-FR" sz="3800" dirty="0" smtClean="0">
                <a:ea typeface="Calibri" panose="020F0502020204030204" pitchFamily="34" charset="0"/>
                <a:cs typeface="Times New Roman" panose="02020603050405020304" pitchFamily="18" charset="0"/>
              </a:rPr>
              <a:t>;</a:t>
            </a:r>
            <a:endParaRPr lang="fr-FR" sz="3800" dirty="0">
              <a:ea typeface="Calibri" panose="020F0502020204030204" pitchFamily="34" charset="0"/>
              <a:cs typeface="Times New Roman" panose="02020603050405020304" pitchFamily="18" charset="0"/>
            </a:endParaRP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Eduquer</a:t>
            </a:r>
            <a:r>
              <a:rPr lang="fr-FR" sz="3800" dirty="0" smtClean="0">
                <a:ea typeface="Calibri" panose="020F0502020204030204" pitchFamily="34" charset="0"/>
                <a:cs typeface="Times New Roman" panose="02020603050405020304" pitchFamily="18" charset="0"/>
              </a:rPr>
              <a:t>;</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Contribuer à faire découvrir d’autres horizons, d’autres cultures;</a:t>
            </a:r>
          </a:p>
        </p:txBody>
      </p:sp>
    </p:spTree>
    <p:extLst>
      <p:ext uri="{BB962C8B-B14F-4D97-AF65-F5344CB8AC3E}">
        <p14:creationId xmlns:p14="http://schemas.microsoft.com/office/powerpoint/2010/main" val="2661783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22</a:t>
            </a:fld>
            <a:endParaRPr lang="fr-FR"/>
          </a:p>
        </p:txBody>
      </p:sp>
      <p:sp>
        <p:nvSpPr>
          <p:cNvPr id="3" name="Rectangle 2"/>
          <p:cNvSpPr/>
          <p:nvPr/>
        </p:nvSpPr>
        <p:spPr>
          <a:xfrm>
            <a:off x="433756" y="168935"/>
            <a:ext cx="10257690" cy="7100277"/>
          </a:xfrm>
          <a:prstGeom prst="rect">
            <a:avLst/>
          </a:prstGeom>
        </p:spPr>
        <p:txBody>
          <a:bodyPr wrap="square">
            <a:spAutoFit/>
          </a:bodyPr>
          <a:lstStyle/>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Inciter davantage au dialogue et à la paix.</a:t>
            </a:r>
            <a:endParaRPr lang="fr-FR" sz="1200" dirty="0" smtClean="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Sont les fondements de l’action du Rotary International envers les jeunes générations. </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les bourses d’études internationales;</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les séminaires de formations;</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la sensibilisation des étudiants à l’éthique professionnelle;</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la promotion des jeunes talents</a:t>
            </a:r>
          </a:p>
          <a:p>
            <a:pPr>
              <a:lnSpc>
                <a:spcPct val="107000"/>
              </a:lnSpc>
              <a:spcAft>
                <a:spcPts val="800"/>
              </a:spcAft>
            </a:pPr>
            <a:r>
              <a:rPr lang="fr-FR" sz="4000" dirty="0" smtClean="0">
                <a:effectLst/>
                <a:latin typeface="Calibri" panose="020F0502020204030204" pitchFamily="34" charset="0"/>
                <a:ea typeface="Calibri" panose="020F0502020204030204" pitchFamily="34" charset="0"/>
                <a:cs typeface="Times New Roman" panose="02020603050405020304" pitchFamily="18" charset="0"/>
              </a:rPr>
              <a:t>Sont des opportunités à ne pas manquer. </a:t>
            </a:r>
            <a:endParaRPr lang="fr-FR"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5236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23</a:t>
            </a:fld>
            <a:endParaRPr lang="fr-FR"/>
          </a:p>
        </p:txBody>
      </p:sp>
      <p:sp>
        <p:nvSpPr>
          <p:cNvPr id="3" name="Rectangle 2"/>
          <p:cNvSpPr/>
          <p:nvPr/>
        </p:nvSpPr>
        <p:spPr>
          <a:xfrm>
            <a:off x="351693" y="356701"/>
            <a:ext cx="9999784" cy="6451766"/>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programmes du Rotary préparent la prochaine génération de décideurs, changent le Monde et donnent la priorité à la paix.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 Rotary croit fortement en la prochaine génération de leaders. Nos programmes aident les jeunes à acquérir des compétences, parfaire leur éducation et prendre surtout le gout du service à sa communauté.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062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24</a:t>
            </a:fld>
            <a:endParaRPr lang="fr-FR"/>
          </a:p>
        </p:txBody>
      </p:sp>
      <p:sp>
        <p:nvSpPr>
          <p:cNvPr id="3" name="Rectangle 2"/>
          <p:cNvSpPr/>
          <p:nvPr/>
        </p:nvSpPr>
        <p:spPr>
          <a:xfrm>
            <a:off x="633044" y="281412"/>
            <a:ext cx="9003325" cy="6125075"/>
          </a:xfrm>
          <a:prstGeom prst="rect">
            <a:avLst/>
          </a:prstGeom>
        </p:spPr>
        <p:txBody>
          <a:bodyPr wrap="square">
            <a:spAutoFit/>
          </a:bodyPr>
          <a:lstStyle/>
          <a:p>
            <a:pPr algn="just">
              <a:lnSpc>
                <a:spcPct val="150000"/>
              </a:lnSpc>
              <a:spcAft>
                <a:spcPts val="800"/>
              </a:spcAft>
            </a:pPr>
            <a:r>
              <a:rPr lang="fr-FR" sz="3800" b="1" dirty="0" smtClean="0">
                <a:effectLst/>
                <a:ea typeface="Calibri" panose="020F0502020204030204" pitchFamily="34" charset="0"/>
                <a:cs typeface="Times New Roman" panose="02020603050405020304" pitchFamily="18" charset="0"/>
              </a:rPr>
              <a:t>Les clubs </a:t>
            </a:r>
            <a:r>
              <a:rPr lang="fr-FR" sz="3800" b="1" dirty="0" err="1" smtClean="0">
                <a:effectLst/>
                <a:ea typeface="Calibri" panose="020F0502020204030204" pitchFamily="34" charset="0"/>
                <a:cs typeface="Times New Roman" panose="02020603050405020304" pitchFamily="18" charset="0"/>
              </a:rPr>
              <a:t>Rotaract</a:t>
            </a:r>
            <a:r>
              <a:rPr lang="fr-FR" sz="3800" dirty="0" smtClean="0">
                <a:effectLst/>
                <a:ea typeface="Calibri" panose="020F0502020204030204" pitchFamily="34" charset="0"/>
                <a:cs typeface="Times New Roman" panose="02020603050405020304" pitchFamily="18" charset="0"/>
              </a:rPr>
              <a:t> rassemblent des jeunes de 18 à 26-30 ans pour échanger des idées avec les leaders locaux, développer leur aptitude au leadership et leurs compétence professionnelles et s’amuser tout en se mettant au service de la collectivité.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2626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25</a:t>
            </a:fld>
            <a:endParaRPr lang="fr-FR"/>
          </a:p>
        </p:txBody>
      </p:sp>
      <p:sp>
        <p:nvSpPr>
          <p:cNvPr id="3" name="Rectangle 2"/>
          <p:cNvSpPr/>
          <p:nvPr/>
        </p:nvSpPr>
        <p:spPr>
          <a:xfrm>
            <a:off x="715106" y="923298"/>
            <a:ext cx="9331571" cy="5934702"/>
          </a:xfrm>
          <a:prstGeom prst="rect">
            <a:avLst/>
          </a:prstGeom>
        </p:spPr>
        <p:txBody>
          <a:bodyPr wrap="square">
            <a:spAutoFit/>
          </a:bodyPr>
          <a:lstStyle/>
          <a:p>
            <a:pPr algn="just">
              <a:lnSpc>
                <a:spcPct val="150000"/>
              </a:lnSpc>
              <a:spcAft>
                <a:spcPts val="800"/>
              </a:spcAft>
            </a:pPr>
            <a:r>
              <a:rPr lang="fr-FR" sz="3800" b="1" dirty="0" smtClean="0">
                <a:effectLst/>
                <a:ea typeface="Calibri" panose="020F0502020204030204" pitchFamily="34" charset="0"/>
                <a:cs typeface="Times New Roman" panose="02020603050405020304" pitchFamily="18" charset="0"/>
              </a:rPr>
              <a:t>Les clubs </a:t>
            </a:r>
            <a:r>
              <a:rPr lang="fr-FR" sz="3800" b="1" dirty="0" err="1" smtClean="0">
                <a:effectLst/>
                <a:ea typeface="Calibri" panose="020F0502020204030204" pitchFamily="34" charset="0"/>
                <a:cs typeface="Times New Roman" panose="02020603050405020304" pitchFamily="18" charset="0"/>
              </a:rPr>
              <a:t>Interact</a:t>
            </a:r>
            <a:r>
              <a:rPr lang="fr-FR" sz="3800" dirty="0" smtClean="0">
                <a:effectLst/>
                <a:ea typeface="Calibri" panose="020F0502020204030204" pitchFamily="34" charset="0"/>
                <a:cs typeface="Times New Roman" panose="02020603050405020304" pitchFamily="18" charset="0"/>
              </a:rPr>
              <a:t> regroupent des adolescents de 12 à 18 ans pour développer leur aptitude au leadership et élargir leurs horizons au travers d’actions et d’activités.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 </a:t>
            </a:r>
          </a:p>
          <a:p>
            <a:pPr algn="just">
              <a:lnSpc>
                <a:spcPct val="107000"/>
              </a:lnSpc>
              <a:spcAft>
                <a:spcPts val="800"/>
              </a:spcAft>
            </a:pP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5377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26</a:t>
            </a:fld>
            <a:endParaRPr lang="fr-FR"/>
          </a:p>
        </p:txBody>
      </p:sp>
      <p:sp>
        <p:nvSpPr>
          <p:cNvPr id="3" name="Rectangle 2"/>
          <p:cNvSpPr/>
          <p:nvPr/>
        </p:nvSpPr>
        <p:spPr>
          <a:xfrm>
            <a:off x="445474" y="386861"/>
            <a:ext cx="9308125" cy="5925148"/>
          </a:xfrm>
          <a:prstGeom prst="rect">
            <a:avLst/>
          </a:prstGeom>
        </p:spPr>
        <p:txBody>
          <a:bodyPr wrap="square">
            <a:spAutoFit/>
          </a:bodyPr>
          <a:lstStyle/>
          <a:p>
            <a:pPr algn="just">
              <a:lnSpc>
                <a:spcPct val="150000"/>
              </a:lnSpc>
              <a:spcAft>
                <a:spcPts val="800"/>
              </a:spcAft>
            </a:pPr>
            <a:r>
              <a:rPr lang="fr-FR" sz="3800" b="1" dirty="0" smtClean="0">
                <a:effectLst/>
                <a:ea typeface="Calibri" panose="020F0502020204030204" pitchFamily="34" charset="0"/>
                <a:cs typeface="Times New Roman" panose="02020603050405020304" pitchFamily="18" charset="0"/>
              </a:rPr>
              <a:t>-Les bourses des Centres du Rotary pour la Paix</a:t>
            </a:r>
            <a:endParaRPr lang="fr-FR" sz="3800" dirty="0" smtClean="0">
              <a:effectLst/>
              <a:ea typeface="Calibri" panose="020F0502020204030204" pitchFamily="34" charset="0"/>
              <a:cs typeface="Times New Roman" panose="02020603050405020304" pitchFamily="18" charset="0"/>
            </a:endParaRPr>
          </a:p>
          <a:p>
            <a:pPr algn="just">
              <a:lnSpc>
                <a:spcPct val="150000"/>
              </a:lnSpc>
              <a:spcAft>
                <a:spcPts val="800"/>
              </a:spcAft>
            </a:pPr>
            <a:r>
              <a:rPr lang="fr-FR" sz="3800" dirty="0" smtClean="0">
                <a:effectLst/>
                <a:ea typeface="Calibri" panose="020F0502020204030204" pitchFamily="34" charset="0"/>
                <a:cs typeface="Times New Roman" panose="02020603050405020304" pitchFamily="18" charset="0"/>
              </a:rPr>
              <a:t>Chaque année, le Rotary sélectionne plusieurs dizaines de candidats à travers le Monde pour étudier dans l’un des Centres du Rotary pour la paix. </a:t>
            </a:r>
          </a:p>
          <a:p>
            <a:pPr algn="just">
              <a:lnSpc>
                <a:spcPct val="150000"/>
              </a:lnSpc>
              <a:spcAft>
                <a:spcPts val="800"/>
              </a:spcAft>
            </a:pPr>
            <a:endParaRPr lang="fr-FR" dirty="0"/>
          </a:p>
        </p:txBody>
      </p:sp>
    </p:spTree>
    <p:extLst>
      <p:ext uri="{BB962C8B-B14F-4D97-AF65-F5344CB8AC3E}">
        <p14:creationId xmlns:p14="http://schemas.microsoft.com/office/powerpoint/2010/main" val="3299711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27</a:t>
            </a:fld>
            <a:endParaRPr lang="fr-FR"/>
          </a:p>
        </p:txBody>
      </p:sp>
      <p:sp>
        <p:nvSpPr>
          <p:cNvPr id="3" name="Rectangle 2"/>
          <p:cNvSpPr/>
          <p:nvPr/>
        </p:nvSpPr>
        <p:spPr>
          <a:xfrm>
            <a:off x="363414" y="556655"/>
            <a:ext cx="9788771" cy="5859040"/>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clubs et les Districts peuvent façonner la prochaine génération d’artisans de la paix en recrutant et proposant des boursiers de la paix, et en faisant en sorte qu’ils restent impliqués à nos côtés une fois diplômés.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Au travers de formations universitaires, de stages sur le terrain et d’opportunités de networking,</a:t>
            </a:r>
            <a:r>
              <a:rPr lang="fr-FR" sz="4000" dirty="0" smtClean="0">
                <a:effectLst/>
                <a:latin typeface="Calibri" panose="020F0502020204030204" pitchFamily="34" charset="0"/>
                <a:ea typeface="Calibri" panose="020F0502020204030204" pitchFamily="34" charset="0"/>
                <a:cs typeface="Times New Roman" panose="02020603050405020304" pitchFamily="18" charset="0"/>
              </a:rPr>
              <a:t> les Centres du Rotary pour la paix</a:t>
            </a:r>
            <a:r>
              <a:rPr lang="fr-FR" sz="3800" dirty="0" smtClean="0">
                <a:effectLst/>
                <a:ea typeface="Calibri" panose="020F0502020204030204" pitchFamily="34" charset="0"/>
                <a:cs typeface="Times New Roman" panose="02020603050405020304" pitchFamily="18" charset="0"/>
              </a:rPr>
              <a:t>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0991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28</a:t>
            </a:fld>
            <a:endParaRPr lang="fr-FR"/>
          </a:p>
        </p:txBody>
      </p:sp>
      <p:sp>
        <p:nvSpPr>
          <p:cNvPr id="3" name="Rectangle 2"/>
          <p:cNvSpPr/>
          <p:nvPr/>
        </p:nvSpPr>
        <p:spPr>
          <a:xfrm>
            <a:off x="480648" y="394457"/>
            <a:ext cx="9694984" cy="5829467"/>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forment des décideurs qui deviendront des catalyseurs efficaces de la paix. Les bourses couvrent les frais de scolarité, l’hébergement et les repas, le transport aller-retour, ainsi que les frais de stage et d’études sur le terrain.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Depuis quelques décennies, les Centres du Rotary pour la paix ont formé d’un de diplômés.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1959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29</a:t>
            </a:fld>
            <a:endParaRPr lang="fr-FR"/>
          </a:p>
        </p:txBody>
      </p:sp>
      <p:sp>
        <p:nvSpPr>
          <p:cNvPr id="3" name="Rectangle 2"/>
          <p:cNvSpPr/>
          <p:nvPr/>
        </p:nvSpPr>
        <p:spPr>
          <a:xfrm>
            <a:off x="691660" y="597879"/>
            <a:ext cx="8604739" cy="5826082"/>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Un grand nombre d’entre eux occupent des postes importants dans les organisations internationales comme les Nations-Unies ou la Banque Mondiale.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Chaque année la Fondation alloue jusqu’à 50 bourses pour les programmes de master et certificat professionnel.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048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DA175389-9819-4D4E-BAE1-ECD3A36CC7DD}" type="slidenum">
              <a:rPr lang="fr-FR" smtClean="0"/>
              <a:t>3</a:t>
            </a:fld>
            <a:endParaRPr lang="fr-FR"/>
          </a:p>
        </p:txBody>
      </p:sp>
      <p:sp>
        <p:nvSpPr>
          <p:cNvPr id="5" name="Rectangle 4"/>
          <p:cNvSpPr/>
          <p:nvPr/>
        </p:nvSpPr>
        <p:spPr>
          <a:xfrm>
            <a:off x="739602" y="522159"/>
            <a:ext cx="8651631" cy="5247911"/>
          </a:xfrm>
          <a:prstGeom prst="rect">
            <a:avLst/>
          </a:prstGeom>
        </p:spPr>
        <p:txBody>
          <a:bodyPr wrap="square">
            <a:spAutoFit/>
          </a:bodyPr>
          <a:lstStyle/>
          <a:p>
            <a:pPr algn="just">
              <a:lnSpc>
                <a:spcPct val="150000"/>
              </a:lnSpc>
            </a:pPr>
            <a:r>
              <a:rPr lang="fr-FR" sz="3800" dirty="0" smtClean="0"/>
              <a:t>De nos jours, il n’est vraiment pas facile de recruter, car les professionnels sont trop préoccupés par leur travail ou leurs loisirs, pour s’investir suffisamment dans le service aux autres. </a:t>
            </a:r>
          </a:p>
        </p:txBody>
      </p:sp>
    </p:spTree>
    <p:extLst>
      <p:ext uri="{BB962C8B-B14F-4D97-AF65-F5344CB8AC3E}">
        <p14:creationId xmlns:p14="http://schemas.microsoft.com/office/powerpoint/2010/main" val="65969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30</a:t>
            </a:fld>
            <a:endParaRPr lang="fr-FR"/>
          </a:p>
        </p:txBody>
      </p:sp>
      <p:sp>
        <p:nvSpPr>
          <p:cNvPr id="3" name="Rectangle 2"/>
          <p:cNvSpPr/>
          <p:nvPr/>
        </p:nvSpPr>
        <p:spPr>
          <a:xfrm>
            <a:off x="668215" y="1023526"/>
            <a:ext cx="9120555" cy="5200398"/>
          </a:xfrm>
          <a:prstGeom prst="rect">
            <a:avLst/>
          </a:prstGeom>
        </p:spPr>
        <p:txBody>
          <a:bodyPr wrap="square">
            <a:spAutoFit/>
          </a:bodyPr>
          <a:lstStyle/>
          <a:p>
            <a:pPr algn="just">
              <a:lnSpc>
                <a:spcPct val="107000"/>
              </a:lnSpc>
              <a:spcAft>
                <a:spcPts val="800"/>
              </a:spcAft>
            </a:pPr>
            <a:r>
              <a:rPr lang="fr-FR" sz="3800" b="1" dirty="0" smtClean="0">
                <a:effectLst/>
                <a:ea typeface="Calibri" panose="020F0502020204030204" pitchFamily="34" charset="0"/>
                <a:cs typeface="Times New Roman" panose="02020603050405020304" pitchFamily="18" charset="0"/>
              </a:rPr>
              <a:t>-Les Unités de développement communautaire</a:t>
            </a:r>
            <a:endParaRPr lang="fr-FR" sz="3800" dirty="0" smtClean="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membres des Unités de développement communautaire peuvent être Rotariens ou non. Ils sont simplement unis par la volonté de trouver des solutions aux problèmes locaux.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8674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31</a:t>
            </a:fld>
            <a:endParaRPr lang="fr-FR"/>
          </a:p>
        </p:txBody>
      </p:sp>
      <p:sp>
        <p:nvSpPr>
          <p:cNvPr id="3" name="Rectangle 2"/>
          <p:cNvSpPr/>
          <p:nvPr/>
        </p:nvSpPr>
        <p:spPr>
          <a:xfrm>
            <a:off x="597877" y="562710"/>
            <a:ext cx="9355015" cy="5200398"/>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 sont des groupes de bénévoles qui partagent les valeurs du Rotary et son esprit solidaire. Ils travaillent de concert avec leurs Rotary clubs parrains. Il existe une UDC là où le Rotary est implanté, que ce soit en zone rurale ou urbaine.</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Ces UDC sont créées pour répondre à un problème spécifique.</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2174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32</a:t>
            </a:fld>
            <a:endParaRPr lang="fr-FR"/>
          </a:p>
        </p:txBody>
      </p:sp>
      <p:sp>
        <p:nvSpPr>
          <p:cNvPr id="3" name="Rectangle 2"/>
          <p:cNvSpPr/>
          <p:nvPr/>
        </p:nvSpPr>
        <p:spPr>
          <a:xfrm>
            <a:off x="375139" y="197539"/>
            <a:ext cx="9108830" cy="6554358"/>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actions des UDC couvrent les 6 axes stratégiques du Rotary, en particulier le développement économique et local, l’alphabétisation, et l’éducation de base.</a:t>
            </a:r>
          </a:p>
          <a:p>
            <a:pPr marL="571500" indent="-571500">
              <a:lnSpc>
                <a:spcPct val="107000"/>
              </a:lnSpc>
              <a:spcAft>
                <a:spcPts val="800"/>
              </a:spcAft>
              <a:buFont typeface="Wingdings" panose="05000000000000000000" pitchFamily="2" charset="2"/>
              <a:buChar char="q"/>
            </a:pPr>
            <a:r>
              <a:rPr lang="fr-FR" sz="3800" b="1" dirty="0" smtClean="0">
                <a:effectLst/>
                <a:ea typeface="Calibri" panose="020F0502020204030204" pitchFamily="34" charset="0"/>
                <a:cs typeface="Times New Roman" panose="02020603050405020304" pitchFamily="18" charset="0"/>
              </a:rPr>
              <a:t>RYLA (Rotary </a:t>
            </a:r>
            <a:r>
              <a:rPr lang="fr-FR" sz="3800" b="1" dirty="0" err="1" smtClean="0">
                <a:effectLst/>
                <a:ea typeface="Calibri" panose="020F0502020204030204" pitchFamily="34" charset="0"/>
                <a:cs typeface="Times New Roman" panose="02020603050405020304" pitchFamily="18" charset="0"/>
              </a:rPr>
              <a:t>Youth</a:t>
            </a:r>
            <a:r>
              <a:rPr lang="fr-FR" sz="3800" b="1" dirty="0" smtClean="0">
                <a:effectLst/>
                <a:ea typeface="Calibri" panose="020F0502020204030204" pitchFamily="34" charset="0"/>
                <a:cs typeface="Times New Roman" panose="02020603050405020304" pitchFamily="18" charset="0"/>
              </a:rPr>
              <a:t> Leadership </a:t>
            </a:r>
            <a:r>
              <a:rPr lang="fr-FR" sz="3800" b="1" dirty="0" err="1" smtClean="0">
                <a:effectLst/>
                <a:ea typeface="Calibri" panose="020F0502020204030204" pitchFamily="34" charset="0"/>
                <a:cs typeface="Times New Roman" panose="02020603050405020304" pitchFamily="18" charset="0"/>
              </a:rPr>
              <a:t>Award</a:t>
            </a:r>
            <a:r>
              <a:rPr lang="fr-FR" sz="3800" b="1" dirty="0" smtClean="0">
                <a:effectLst/>
                <a:ea typeface="Calibri" panose="020F0502020204030204" pitchFamily="34" charset="0"/>
                <a:cs typeface="Times New Roman" panose="02020603050405020304" pitchFamily="18" charset="0"/>
              </a:rPr>
              <a:t>) Séminaire de formation au Leadership</a:t>
            </a:r>
            <a:endParaRPr lang="fr-FR" sz="3800" dirty="0" smtClean="0">
              <a:effectLst/>
              <a:ea typeface="Calibri" panose="020F0502020204030204" pitchFamily="34" charset="0"/>
              <a:cs typeface="Times New Roman" panose="02020603050405020304" pitchFamily="18" charset="0"/>
            </a:endParaRPr>
          </a:p>
          <a:p>
            <a:pPr>
              <a:lnSpc>
                <a:spcPct val="107000"/>
              </a:lnSpc>
              <a:spcAft>
                <a:spcPts val="800"/>
              </a:spcAft>
            </a:pPr>
            <a:r>
              <a:rPr lang="fr-FR" sz="3800" dirty="0" smtClean="0">
                <a:effectLst/>
                <a:ea typeface="Calibri" panose="020F0502020204030204" pitchFamily="34" charset="0"/>
                <a:cs typeface="Times New Roman" panose="02020603050405020304" pitchFamily="18" charset="0"/>
              </a:rPr>
              <a:t>C’est un programme de formation au leadership destiné aux jeunes.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253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33</a:t>
            </a:fld>
            <a:endParaRPr lang="fr-FR"/>
          </a:p>
        </p:txBody>
      </p:sp>
      <p:sp>
        <p:nvSpPr>
          <p:cNvPr id="3" name="Rectangle 2"/>
          <p:cNvSpPr/>
          <p:nvPr/>
        </p:nvSpPr>
        <p:spPr>
          <a:xfrm>
            <a:off x="586154" y="653394"/>
            <a:ext cx="9097108" cy="5200398"/>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Sa durée pourra être d’une journée ou bien prendre la forme d’une retraite de deux à trois jours.</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Chaque année, des milliers de jeunes participent à des sessions de formation au leadership ( Rotary </a:t>
            </a:r>
            <a:r>
              <a:rPr lang="fr-FR" sz="3800" dirty="0" err="1" smtClean="0">
                <a:effectLst/>
                <a:ea typeface="Calibri" panose="020F0502020204030204" pitchFamily="34" charset="0"/>
                <a:cs typeface="Times New Roman" panose="02020603050405020304" pitchFamily="18" charset="0"/>
              </a:rPr>
              <a:t>Youth</a:t>
            </a:r>
            <a:r>
              <a:rPr lang="fr-FR" sz="3800" dirty="0" smtClean="0">
                <a:effectLst/>
                <a:ea typeface="Calibri" panose="020F0502020204030204" pitchFamily="34" charset="0"/>
                <a:cs typeface="Times New Roman" panose="02020603050405020304" pitchFamily="18" charset="0"/>
              </a:rPr>
              <a:t> Leadership </a:t>
            </a:r>
            <a:r>
              <a:rPr lang="fr-FR" sz="3800" dirty="0" err="1" smtClean="0">
                <a:effectLst/>
                <a:ea typeface="Calibri" panose="020F0502020204030204" pitchFamily="34" charset="0"/>
                <a:cs typeface="Times New Roman" panose="02020603050405020304" pitchFamily="18" charset="0"/>
              </a:rPr>
              <a:t>Award</a:t>
            </a:r>
            <a:r>
              <a:rPr lang="fr-FR" sz="3800" dirty="0" smtClean="0">
                <a:effectLst/>
                <a:ea typeface="Calibri" panose="020F0502020204030204" pitchFamily="34" charset="0"/>
                <a:cs typeface="Times New Roman" panose="02020603050405020304" pitchFamily="18" charset="0"/>
              </a:rPr>
              <a:t>) organisées partout dans le monde. </a:t>
            </a:r>
          </a:p>
        </p:txBody>
      </p:sp>
    </p:spTree>
    <p:extLst>
      <p:ext uri="{BB962C8B-B14F-4D97-AF65-F5344CB8AC3E}">
        <p14:creationId xmlns:p14="http://schemas.microsoft.com/office/powerpoint/2010/main" val="28455355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34</a:t>
            </a:fld>
            <a:endParaRPr lang="fr-FR"/>
          </a:p>
        </p:txBody>
      </p:sp>
      <p:sp>
        <p:nvSpPr>
          <p:cNvPr id="3" name="Rectangle 2"/>
          <p:cNvSpPr/>
          <p:nvPr/>
        </p:nvSpPr>
        <p:spPr>
          <a:xfrm>
            <a:off x="211015" y="182010"/>
            <a:ext cx="10140462" cy="6476698"/>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C’est une action Rotarienne multi-districts et destinée à la préparation de jeunes adultes à devenir des leaders de demain.</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 programme leur permet d’augmenter et de développer leur potentiel et de se faire de nouveaux amis. Les préoccupations sont également orientées vers l’insertion professionnelle la plus rapide, la plus réussie et la plus prometteuse, élément important de la construction de leur vie.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87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35</a:t>
            </a:fld>
            <a:endParaRPr lang="fr-FR"/>
          </a:p>
        </p:txBody>
      </p:sp>
      <p:sp>
        <p:nvSpPr>
          <p:cNvPr id="3" name="Rectangle 2"/>
          <p:cNvSpPr/>
          <p:nvPr/>
        </p:nvSpPr>
        <p:spPr>
          <a:xfrm>
            <a:off x="656492" y="400344"/>
            <a:ext cx="9167446" cy="5848056"/>
          </a:xfrm>
          <a:prstGeom prst="rect">
            <a:avLst/>
          </a:prstGeom>
        </p:spPr>
        <p:txBody>
          <a:bodyPr wrap="square">
            <a:spAutoFit/>
          </a:bodyPr>
          <a:lstStyle/>
          <a:p>
            <a:pPr marL="571500" indent="-571500" algn="just">
              <a:lnSpc>
                <a:spcPct val="107000"/>
              </a:lnSpc>
              <a:spcAft>
                <a:spcPts val="800"/>
              </a:spcAft>
              <a:buFont typeface="Wingdings" panose="05000000000000000000" pitchFamily="2" charset="2"/>
              <a:buChar char="q"/>
            </a:pPr>
            <a:r>
              <a:rPr lang="fr-FR" sz="3800" b="1" dirty="0" smtClean="0">
                <a:effectLst/>
                <a:ea typeface="Calibri" panose="020F0502020204030204" pitchFamily="34" charset="0"/>
                <a:cs typeface="Times New Roman" panose="02020603050405020304" pitchFamily="18" charset="0"/>
              </a:rPr>
              <a:t>Echanges de jeunes  </a:t>
            </a:r>
            <a:endParaRPr lang="fr-FR" sz="3800" dirty="0" smtClean="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 programme des Echanges de jeunes du Rotary (</a:t>
            </a:r>
            <a:r>
              <a:rPr lang="fr-FR" sz="3800" dirty="0" err="1" smtClean="0">
                <a:effectLst/>
                <a:ea typeface="Calibri" panose="020F0502020204030204" pitchFamily="34" charset="0"/>
                <a:cs typeface="Times New Roman" panose="02020603050405020304" pitchFamily="18" charset="0"/>
              </a:rPr>
              <a:t>Youth</a:t>
            </a:r>
            <a:r>
              <a:rPr lang="fr-FR" sz="3800" dirty="0" smtClean="0">
                <a:effectLst/>
                <a:ea typeface="Calibri" panose="020F0502020204030204" pitchFamily="34" charset="0"/>
                <a:cs typeface="Times New Roman" panose="02020603050405020304" pitchFamily="18" charset="0"/>
              </a:rPr>
              <a:t> Exchange) bâtit la paix petit à petit. Les participants apprennent une langue étrangère, découvrent une langue étrangère, découvrent une nouvelle culture et deviennent ainsi de véritables citoyens du monde.</a:t>
            </a:r>
          </a:p>
        </p:txBody>
      </p:sp>
    </p:spTree>
    <p:extLst>
      <p:ext uri="{BB962C8B-B14F-4D97-AF65-F5344CB8AC3E}">
        <p14:creationId xmlns:p14="http://schemas.microsoft.com/office/powerpoint/2010/main" val="3848942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36</a:t>
            </a:fld>
            <a:endParaRPr lang="fr-FR"/>
          </a:p>
        </p:txBody>
      </p:sp>
      <p:sp>
        <p:nvSpPr>
          <p:cNvPr id="3" name="Rectangle 2"/>
          <p:cNvSpPr/>
          <p:nvPr/>
        </p:nvSpPr>
        <p:spPr>
          <a:xfrm>
            <a:off x="328246" y="211288"/>
            <a:ext cx="10902461" cy="6236451"/>
          </a:xfrm>
          <a:prstGeom prst="rect">
            <a:avLst/>
          </a:prstGeom>
        </p:spPr>
        <p:txBody>
          <a:bodyPr wrap="square">
            <a:spAutoFit/>
          </a:bodyPr>
          <a:lstStyle/>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Ces échanges qui sont destinés à des jeunes de 15 à 19 ans sont parrainés par des Rotary clubs dans une centaine de pays.</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participants valorisent leur potentiel en :</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développant des aptitudes au leadership;</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apprenant une nouvelle langue;</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nouant des amitiés avec d’autres jeunes du monde entier;</a:t>
            </a:r>
          </a:p>
          <a:p>
            <a:pPr marL="571500" indent="-571500" algn="just">
              <a:lnSpc>
                <a:spcPct val="107000"/>
              </a:lnSpc>
              <a:spcAft>
                <a:spcPts val="800"/>
              </a:spcAft>
              <a:buFont typeface="Wingdings" panose="05000000000000000000" pitchFamily="2" charset="2"/>
              <a:buChar char="Ø"/>
            </a:pPr>
            <a:r>
              <a:rPr lang="fr-FR" sz="3800" dirty="0" smtClean="0">
                <a:effectLst/>
                <a:ea typeface="Calibri" panose="020F0502020204030204" pitchFamily="34" charset="0"/>
                <a:cs typeface="Times New Roman" panose="02020603050405020304" pitchFamily="18" charset="0"/>
              </a:rPr>
              <a:t>devenant un véritable citoyen du monde.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98327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37</a:t>
            </a:fld>
            <a:endParaRPr lang="fr-FR"/>
          </a:p>
        </p:txBody>
      </p:sp>
      <p:sp>
        <p:nvSpPr>
          <p:cNvPr id="3" name="Rectangle 2"/>
          <p:cNvSpPr/>
          <p:nvPr/>
        </p:nvSpPr>
        <p:spPr>
          <a:xfrm>
            <a:off x="480647" y="902322"/>
            <a:ext cx="10445261" cy="5504165"/>
          </a:xfrm>
          <a:prstGeom prst="rect">
            <a:avLst/>
          </a:prstGeom>
        </p:spPr>
        <p:txBody>
          <a:bodyPr wrap="square">
            <a:spAutoFit/>
          </a:bodyPr>
          <a:lstStyle/>
          <a:p>
            <a:pPr marL="571500" indent="-571500" algn="just">
              <a:lnSpc>
                <a:spcPct val="107000"/>
              </a:lnSpc>
              <a:spcAft>
                <a:spcPts val="800"/>
              </a:spcAft>
              <a:buFont typeface="Wingdings" panose="05000000000000000000" pitchFamily="2" charset="2"/>
              <a:buChar char="q"/>
            </a:pPr>
            <a:r>
              <a:rPr lang="fr-FR" sz="3800" b="1" dirty="0" smtClean="0">
                <a:effectLst/>
                <a:ea typeface="Calibri" panose="020F0502020204030204" pitchFamily="34" charset="0"/>
                <a:cs typeface="Times New Roman" panose="02020603050405020304" pitchFamily="18" charset="0"/>
              </a:rPr>
              <a:t>Stages du Rotary </a:t>
            </a:r>
            <a:endParaRPr lang="fr-FR" sz="3800" dirty="0" smtClean="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Ces stages sont destinés à des étudiants ou des jeunes professionnels de moins de 30 ans qui peuvent associer leurs objectifs professionnels à une action humanitaire.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Ces jeunes peuvent travailler avec les membres du Rotary pour obtenir un stage et vivre une expérience singulière.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61608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38</a:t>
            </a:fld>
            <a:endParaRPr lang="fr-FR"/>
          </a:p>
        </p:txBody>
      </p:sp>
      <p:sp>
        <p:nvSpPr>
          <p:cNvPr id="3" name="Rectangle 2"/>
          <p:cNvSpPr/>
          <p:nvPr/>
        </p:nvSpPr>
        <p:spPr>
          <a:xfrm>
            <a:off x="504093" y="438295"/>
            <a:ext cx="10269415" cy="5928674"/>
          </a:xfrm>
          <a:prstGeom prst="rect">
            <a:avLst/>
          </a:prstGeom>
        </p:spPr>
        <p:txBody>
          <a:bodyPr wrap="square">
            <a:spAutoFit/>
          </a:bodyPr>
          <a:lstStyle/>
          <a:p>
            <a:pPr marL="571500" indent="-571500" algn="just">
              <a:lnSpc>
                <a:spcPct val="107000"/>
              </a:lnSpc>
              <a:spcAft>
                <a:spcPts val="800"/>
              </a:spcAft>
              <a:buFont typeface="Wingdings" panose="05000000000000000000" pitchFamily="2" charset="2"/>
              <a:buChar char="q"/>
            </a:pPr>
            <a:r>
              <a:rPr lang="fr-FR" sz="3800" b="1" dirty="0" smtClean="0">
                <a:effectLst/>
                <a:ea typeface="Calibri" panose="020F0502020204030204" pitchFamily="34" charset="0"/>
                <a:cs typeface="Times New Roman" panose="02020603050405020304" pitchFamily="18" charset="0"/>
              </a:rPr>
              <a:t>Bourses d’études – subventions mondiales</a:t>
            </a:r>
            <a:endParaRPr lang="fr-FR" sz="3800" dirty="0" smtClean="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Chaque année, le Rotary investit plusieurs millions de dollars pour octroyer des bourses à des étudiants qui deviendront des décideurs et les philanthropes de demain. </a:t>
            </a:r>
          </a:p>
          <a:p>
            <a:pPr algn="just">
              <a:lnSpc>
                <a:spcPct val="107000"/>
              </a:lnSpc>
              <a:spcAft>
                <a:spcPts val="800"/>
              </a:spcAft>
            </a:pPr>
            <a:r>
              <a:rPr lang="fr-FR" sz="3800" dirty="0" smtClean="0">
                <a:effectLst/>
                <a:ea typeface="Calibri" panose="020F0502020204030204" pitchFamily="34" charset="0"/>
                <a:cs typeface="Times New Roman" panose="02020603050405020304" pitchFamily="18" charset="0"/>
              </a:rPr>
              <a:t>Les bourses d’études financées par des subventions mondiales financent des études de deuxième cycle ou des travaux de recherche. </a:t>
            </a:r>
            <a:endParaRPr lang="fr-FR" sz="3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8195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39</a:t>
            </a:fld>
            <a:endParaRPr lang="fr-FR"/>
          </a:p>
        </p:txBody>
      </p:sp>
      <p:sp>
        <p:nvSpPr>
          <p:cNvPr id="4" name="Rectangle 3"/>
          <p:cNvSpPr/>
          <p:nvPr/>
        </p:nvSpPr>
        <p:spPr>
          <a:xfrm>
            <a:off x="411972" y="2360322"/>
            <a:ext cx="10652275" cy="1841530"/>
          </a:xfrm>
          <a:prstGeom prst="rect">
            <a:avLst/>
          </a:prstGeom>
          <a:noFill/>
        </p:spPr>
        <p:txBody>
          <a:bodyPr wrap="none" lIns="91440" tIns="45720" rIns="91440" bIns="45720">
            <a:spAutoFit/>
            <a:scene3d>
              <a:camera prst="isometricOffAxis1Right"/>
              <a:lightRig rig="threePt" dir="t"/>
            </a:scene3d>
          </a:bodyPr>
          <a:lstStyle/>
          <a:p>
            <a:pPr algn="ctr">
              <a:lnSpc>
                <a:spcPct val="107000"/>
              </a:lnSpc>
              <a:spcAft>
                <a:spcPts val="800"/>
              </a:spcAft>
            </a:pPr>
            <a:r>
              <a:rPr lang="fr-FR" sz="5000" b="1" cap="none" spc="0" dirty="0" smtClean="0">
                <a:ln w="12700">
                  <a:solidFill>
                    <a:schemeClr val="accent1"/>
                  </a:solidFill>
                  <a:prstDash val="solid"/>
                </a:ln>
                <a:solidFill>
                  <a:srgbClr val="FFFF00"/>
                </a:solidFill>
                <a:effectLst>
                  <a:outerShdw dist="38100" dir="2640000" algn="bl" rotWithShape="0">
                    <a:schemeClr val="accent1"/>
                  </a:outerShdw>
                </a:effectLst>
                <a:ea typeface="Calibri" panose="020F0502020204030204" pitchFamily="34" charset="0"/>
                <a:cs typeface="Times New Roman" panose="02020603050405020304" pitchFamily="18" charset="0"/>
              </a:rPr>
              <a:t>Je vous remercie pour votre</a:t>
            </a:r>
          </a:p>
          <a:p>
            <a:pPr algn="ctr">
              <a:lnSpc>
                <a:spcPct val="107000"/>
              </a:lnSpc>
              <a:spcAft>
                <a:spcPts val="800"/>
              </a:spcAft>
            </a:pPr>
            <a:r>
              <a:rPr lang="fr-FR" sz="5000" b="1" cap="none" spc="0" dirty="0" smtClean="0">
                <a:ln w="12700">
                  <a:solidFill>
                    <a:schemeClr val="accent1"/>
                  </a:solidFill>
                  <a:prstDash val="solid"/>
                </a:ln>
                <a:solidFill>
                  <a:srgbClr val="FFFF00"/>
                </a:solidFill>
                <a:effectLst>
                  <a:outerShdw dist="38100" dir="2640000" algn="bl" rotWithShape="0">
                    <a:schemeClr val="accent1"/>
                  </a:outerShdw>
                </a:effectLst>
                <a:ea typeface="Calibri" panose="020F0502020204030204" pitchFamily="34" charset="0"/>
                <a:cs typeface="Times New Roman" panose="02020603050405020304" pitchFamily="18" charset="0"/>
              </a:rPr>
              <a:t>bienveillante et amicale attention.</a:t>
            </a:r>
            <a:endParaRPr lang="fr-FR" sz="5000" b="1" cap="none" spc="0" dirty="0">
              <a:ln w="12700">
                <a:solidFill>
                  <a:schemeClr val="accent1"/>
                </a:solidFill>
                <a:prstDash val="solid"/>
              </a:ln>
              <a:solidFill>
                <a:srgbClr val="FFFF00"/>
              </a:solidFill>
              <a:effectLst>
                <a:outerShdw dist="38100" dir="2640000" algn="bl" rotWithShape="0">
                  <a:schemeClr val="accent1"/>
                </a:outerShdw>
              </a:effectLst>
            </a:endParaRPr>
          </a:p>
        </p:txBody>
      </p:sp>
    </p:spTree>
    <p:extLst>
      <p:ext uri="{BB962C8B-B14F-4D97-AF65-F5344CB8AC3E}">
        <p14:creationId xmlns:p14="http://schemas.microsoft.com/office/powerpoint/2010/main" val="1266732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4</a:t>
            </a:fld>
            <a:endParaRPr lang="fr-FR"/>
          </a:p>
        </p:txBody>
      </p:sp>
      <p:sp>
        <p:nvSpPr>
          <p:cNvPr id="4" name="Rectangle 3"/>
          <p:cNvSpPr/>
          <p:nvPr/>
        </p:nvSpPr>
        <p:spPr>
          <a:xfrm>
            <a:off x="633045" y="409052"/>
            <a:ext cx="9378463" cy="6232475"/>
          </a:xfrm>
          <a:prstGeom prst="rect">
            <a:avLst/>
          </a:prstGeom>
        </p:spPr>
        <p:txBody>
          <a:bodyPr wrap="square">
            <a:spAutoFit/>
          </a:bodyPr>
          <a:lstStyle/>
          <a:p>
            <a:pPr algn="just">
              <a:lnSpc>
                <a:spcPct val="150000"/>
              </a:lnSpc>
            </a:pPr>
            <a:r>
              <a:rPr lang="fr-FR" sz="3800" dirty="0" smtClean="0"/>
              <a:t>Pour continuer à exister, le Rotary International doit perpétuellement renouveler ses effectifs. Depuis plusieurs années, l’effectif du Rotary stagne autour de 1.200.000 membres. Et ce qui est assez troublant, c’est que chaque arrivée est invalidée par un départ.</a:t>
            </a:r>
            <a:endParaRPr lang="fr-FR" sz="3800" dirty="0"/>
          </a:p>
        </p:txBody>
      </p:sp>
    </p:spTree>
    <p:extLst>
      <p:ext uri="{BB962C8B-B14F-4D97-AF65-F5344CB8AC3E}">
        <p14:creationId xmlns:p14="http://schemas.microsoft.com/office/powerpoint/2010/main" val="589234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5</a:t>
            </a:fld>
            <a:endParaRPr lang="fr-FR"/>
          </a:p>
        </p:txBody>
      </p:sp>
      <p:sp>
        <p:nvSpPr>
          <p:cNvPr id="3" name="Rectangle 2"/>
          <p:cNvSpPr/>
          <p:nvPr/>
        </p:nvSpPr>
        <p:spPr>
          <a:xfrm>
            <a:off x="352740" y="455943"/>
            <a:ext cx="9377413" cy="5632311"/>
          </a:xfrm>
          <a:prstGeom prst="rect">
            <a:avLst/>
          </a:prstGeom>
        </p:spPr>
        <p:txBody>
          <a:bodyPr wrap="square">
            <a:spAutoFit/>
          </a:bodyPr>
          <a:lstStyle/>
          <a:p>
            <a:pPr algn="just">
              <a:lnSpc>
                <a:spcPct val="150000"/>
              </a:lnSpc>
            </a:pPr>
            <a:r>
              <a:rPr lang="fr-FR" sz="4000" dirty="0" smtClean="0"/>
              <a:t>Malgré quelques recrutements, cette embellie n’est pas suffisante. « C’est simple : l’étendue de notre action dépend du nombre de nos membres. Un effectif plus important sera bénéfique aux collectivités que nous desservons». </a:t>
            </a:r>
          </a:p>
        </p:txBody>
      </p:sp>
    </p:spTree>
    <p:extLst>
      <p:ext uri="{BB962C8B-B14F-4D97-AF65-F5344CB8AC3E}">
        <p14:creationId xmlns:p14="http://schemas.microsoft.com/office/powerpoint/2010/main" val="232769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6</a:t>
            </a:fld>
            <a:endParaRPr lang="fr-FR"/>
          </a:p>
        </p:txBody>
      </p:sp>
      <p:sp>
        <p:nvSpPr>
          <p:cNvPr id="5" name="Rectangle 4"/>
          <p:cNvSpPr/>
          <p:nvPr/>
        </p:nvSpPr>
        <p:spPr>
          <a:xfrm>
            <a:off x="445477" y="381520"/>
            <a:ext cx="9120554" cy="5632311"/>
          </a:xfrm>
          <a:prstGeom prst="rect">
            <a:avLst/>
          </a:prstGeom>
        </p:spPr>
        <p:txBody>
          <a:bodyPr wrap="square">
            <a:spAutoFit/>
          </a:bodyPr>
          <a:lstStyle/>
          <a:p>
            <a:pPr lvl="0" algn="just">
              <a:lnSpc>
                <a:spcPct val="150000"/>
              </a:lnSpc>
            </a:pPr>
            <a:r>
              <a:rPr lang="fr-FR" sz="4000" dirty="0" smtClean="0">
                <a:solidFill>
                  <a:prstClr val="black"/>
                </a:solidFill>
              </a:rPr>
              <a:t>Comment </a:t>
            </a:r>
            <a:r>
              <a:rPr lang="fr-FR" sz="4000" dirty="0">
                <a:solidFill>
                  <a:prstClr val="black"/>
                </a:solidFill>
              </a:rPr>
              <a:t>allons-nous atteindre cet objectif? </a:t>
            </a:r>
            <a:endParaRPr lang="fr-FR" sz="4000" dirty="0" smtClean="0">
              <a:solidFill>
                <a:prstClr val="black"/>
              </a:solidFill>
            </a:endParaRPr>
          </a:p>
          <a:p>
            <a:pPr lvl="0" algn="just">
              <a:lnSpc>
                <a:spcPct val="150000"/>
              </a:lnSpc>
            </a:pPr>
            <a:r>
              <a:rPr lang="fr-FR" sz="4000" dirty="0">
                <a:solidFill>
                  <a:prstClr val="black"/>
                </a:solidFill>
              </a:rPr>
              <a:t>Comment pouvons- nous recruter, encadrer et garder nos membres? </a:t>
            </a:r>
            <a:endParaRPr lang="fr-FR" sz="4000" dirty="0" smtClean="0">
              <a:solidFill>
                <a:prstClr val="black"/>
              </a:solidFill>
            </a:endParaRPr>
          </a:p>
          <a:p>
            <a:pPr lvl="0" algn="just">
              <a:lnSpc>
                <a:spcPct val="150000"/>
              </a:lnSpc>
            </a:pPr>
            <a:r>
              <a:rPr lang="fr-FR" sz="4000" dirty="0" smtClean="0">
                <a:solidFill>
                  <a:prstClr val="black"/>
                </a:solidFill>
              </a:rPr>
              <a:t>Nous </a:t>
            </a:r>
            <a:r>
              <a:rPr lang="fr-FR" sz="4000" dirty="0">
                <a:solidFill>
                  <a:prstClr val="black"/>
                </a:solidFill>
              </a:rPr>
              <a:t>allons essayer de donner quelques pistes de réflexions. </a:t>
            </a:r>
          </a:p>
        </p:txBody>
      </p:sp>
    </p:spTree>
    <p:extLst>
      <p:ext uri="{BB962C8B-B14F-4D97-AF65-F5344CB8AC3E}">
        <p14:creationId xmlns:p14="http://schemas.microsoft.com/office/powerpoint/2010/main" val="2741680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7</a:t>
            </a:fld>
            <a:endParaRPr lang="fr-FR"/>
          </a:p>
        </p:txBody>
      </p:sp>
      <p:sp>
        <p:nvSpPr>
          <p:cNvPr id="3" name="Rectangle 2"/>
          <p:cNvSpPr/>
          <p:nvPr/>
        </p:nvSpPr>
        <p:spPr>
          <a:xfrm>
            <a:off x="363416" y="140679"/>
            <a:ext cx="10281138" cy="6232475"/>
          </a:xfrm>
          <a:prstGeom prst="rect">
            <a:avLst/>
          </a:prstGeom>
        </p:spPr>
        <p:txBody>
          <a:bodyPr wrap="square">
            <a:spAutoFit/>
          </a:bodyPr>
          <a:lstStyle/>
          <a:p>
            <a:pPr marL="742950" indent="-742950" algn="just">
              <a:lnSpc>
                <a:spcPct val="150000"/>
              </a:lnSpc>
              <a:buFont typeface="+mj-lt"/>
              <a:buAutoNum type="arabicPeriod"/>
            </a:pPr>
            <a:r>
              <a:rPr lang="fr-FR" sz="3800" b="1" dirty="0" smtClean="0"/>
              <a:t>Objectif de développement d’effectif du club et expansion </a:t>
            </a:r>
          </a:p>
          <a:p>
            <a:pPr algn="just">
              <a:lnSpc>
                <a:spcPct val="150000"/>
              </a:lnSpc>
            </a:pPr>
            <a:r>
              <a:rPr lang="fr-FR" sz="3800" dirty="0" smtClean="0"/>
              <a:t>Lors du séminaire de formation des présidents élus (SFPE), le Gouverneur élu demande à ses présidents de se fixer un objectif de développement de l’effectif (exprimé en pourcentage d’augmentation nette). </a:t>
            </a:r>
            <a:endParaRPr lang="fr-FR" sz="3800" dirty="0"/>
          </a:p>
        </p:txBody>
      </p:sp>
    </p:spTree>
    <p:extLst>
      <p:ext uri="{BB962C8B-B14F-4D97-AF65-F5344CB8AC3E}">
        <p14:creationId xmlns:p14="http://schemas.microsoft.com/office/powerpoint/2010/main" val="2127903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8</a:t>
            </a:fld>
            <a:endParaRPr lang="fr-FR"/>
          </a:p>
        </p:txBody>
      </p:sp>
      <p:sp>
        <p:nvSpPr>
          <p:cNvPr id="3" name="Rectangle 2"/>
          <p:cNvSpPr/>
          <p:nvPr/>
        </p:nvSpPr>
        <p:spPr>
          <a:xfrm>
            <a:off x="562708" y="566825"/>
            <a:ext cx="9155723" cy="5355312"/>
          </a:xfrm>
          <a:prstGeom prst="rect">
            <a:avLst/>
          </a:prstGeom>
        </p:spPr>
        <p:txBody>
          <a:bodyPr wrap="square">
            <a:spAutoFit/>
          </a:bodyPr>
          <a:lstStyle/>
          <a:p>
            <a:pPr lvl="0" algn="just"/>
            <a:r>
              <a:rPr lang="fr-FR" sz="3800" dirty="0">
                <a:solidFill>
                  <a:prstClr val="black"/>
                </a:solidFill>
              </a:rPr>
              <a:t>Lors de l’Assemblée de District, le Gouverneur élu communique l’objectif global du district (total des objectifs de chaque club ; nombre de nouveaux clubs) pour l’année de son Gouvernorat</a:t>
            </a:r>
            <a:r>
              <a:rPr lang="fr-FR" sz="3800" dirty="0" smtClean="0">
                <a:solidFill>
                  <a:prstClr val="black"/>
                </a:solidFill>
              </a:rPr>
              <a:t>. </a:t>
            </a:r>
            <a:r>
              <a:rPr lang="fr-FR" sz="3800" dirty="0">
                <a:solidFill>
                  <a:prstClr val="black"/>
                </a:solidFill>
              </a:rPr>
              <a:t>-il faut surtout avoir comme objectif principal un des trois (3) domaines de la croissance et du développement de l’effectif, à savoir </a:t>
            </a:r>
            <a:r>
              <a:rPr lang="fr-FR" sz="3800" dirty="0" smtClean="0">
                <a:solidFill>
                  <a:prstClr val="black"/>
                </a:solidFill>
              </a:rPr>
              <a:t>:</a:t>
            </a:r>
            <a:endParaRPr lang="fr-FR" sz="3800" dirty="0">
              <a:solidFill>
                <a:prstClr val="black"/>
              </a:solidFill>
            </a:endParaRPr>
          </a:p>
        </p:txBody>
      </p:sp>
    </p:spTree>
    <p:extLst>
      <p:ext uri="{BB962C8B-B14F-4D97-AF65-F5344CB8AC3E}">
        <p14:creationId xmlns:p14="http://schemas.microsoft.com/office/powerpoint/2010/main" val="3435363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DA175389-9819-4D4E-BAE1-ECD3A36CC7DD}" type="slidenum">
              <a:rPr lang="fr-FR" smtClean="0"/>
              <a:t>9</a:t>
            </a:fld>
            <a:endParaRPr lang="fr-FR"/>
          </a:p>
        </p:txBody>
      </p:sp>
      <p:sp>
        <p:nvSpPr>
          <p:cNvPr id="3" name="Rectangle 2"/>
          <p:cNvSpPr/>
          <p:nvPr/>
        </p:nvSpPr>
        <p:spPr>
          <a:xfrm>
            <a:off x="527538" y="550984"/>
            <a:ext cx="9061939" cy="5355312"/>
          </a:xfrm>
          <a:prstGeom prst="rect">
            <a:avLst/>
          </a:prstGeom>
        </p:spPr>
        <p:txBody>
          <a:bodyPr wrap="square">
            <a:spAutoFit/>
          </a:bodyPr>
          <a:lstStyle/>
          <a:p>
            <a:pPr marL="571500" lvl="0" indent="-571500" algn="just">
              <a:buFont typeface="Wingdings" panose="05000000000000000000" pitchFamily="2" charset="2"/>
              <a:buChar char="Ø"/>
            </a:pPr>
            <a:r>
              <a:rPr lang="fr-FR" sz="3800" dirty="0">
                <a:solidFill>
                  <a:prstClr val="black"/>
                </a:solidFill>
              </a:rPr>
              <a:t>Fidélisation,</a:t>
            </a:r>
          </a:p>
          <a:p>
            <a:pPr marL="571500" lvl="0" indent="-571500" algn="just">
              <a:buFont typeface="Wingdings" panose="05000000000000000000" pitchFamily="2" charset="2"/>
              <a:buChar char="Ø"/>
            </a:pPr>
            <a:r>
              <a:rPr lang="fr-FR" sz="3800" dirty="0">
                <a:solidFill>
                  <a:prstClr val="black"/>
                </a:solidFill>
              </a:rPr>
              <a:t>Recrutement,</a:t>
            </a:r>
          </a:p>
          <a:p>
            <a:pPr marL="571500" lvl="0" indent="-571500" algn="just">
              <a:buFont typeface="Wingdings" panose="05000000000000000000" pitchFamily="2" charset="2"/>
              <a:buChar char="Ø"/>
            </a:pPr>
            <a:r>
              <a:rPr lang="fr-FR" sz="3800" dirty="0">
                <a:solidFill>
                  <a:prstClr val="black"/>
                </a:solidFill>
              </a:rPr>
              <a:t>Création de clubs</a:t>
            </a:r>
          </a:p>
          <a:p>
            <a:pPr lvl="0" algn="just"/>
            <a:r>
              <a:rPr lang="fr-FR" sz="3800" dirty="0">
                <a:solidFill>
                  <a:prstClr val="black"/>
                </a:solidFill>
              </a:rPr>
              <a:t>     - il faut réaliser une étude des classifications du club pour déterminer les forces et les faiblesses;</a:t>
            </a:r>
          </a:p>
          <a:p>
            <a:pPr lvl="0" algn="just">
              <a:tabLst>
                <a:tab pos="714375" algn="l"/>
                <a:tab pos="903288" algn="l"/>
              </a:tabLst>
            </a:pPr>
            <a:r>
              <a:rPr lang="fr-FR" sz="3800" dirty="0">
                <a:solidFill>
                  <a:prstClr val="black"/>
                </a:solidFill>
              </a:rPr>
              <a:t>     - développer des programmes de sensibilisation et de formation de tous les membres;</a:t>
            </a:r>
          </a:p>
        </p:txBody>
      </p:sp>
    </p:spTree>
    <p:extLst>
      <p:ext uri="{BB962C8B-B14F-4D97-AF65-F5344CB8AC3E}">
        <p14:creationId xmlns:p14="http://schemas.microsoft.com/office/powerpoint/2010/main" val="1611332724"/>
      </p:ext>
    </p:extLst>
  </p:cSld>
  <p:clrMapOvr>
    <a:masterClrMapping/>
  </p:clrMapOvr>
</p:sld>
</file>

<file path=ppt/theme/theme1.xml><?xml version="1.0" encoding="utf-8"?>
<a:theme xmlns:a="http://schemas.openxmlformats.org/drawingml/2006/main" name="Facette">
  <a:themeElements>
    <a:clrScheme name="Ble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178</TotalTime>
  <Words>1701</Words>
  <Application>Microsoft Office PowerPoint</Application>
  <PresentationFormat>Grand écran</PresentationFormat>
  <Paragraphs>152</Paragraphs>
  <Slides>39</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39</vt:i4>
      </vt:variant>
    </vt:vector>
  </HeadingPairs>
  <TitlesOfParts>
    <vt:vector size="47" baseType="lpstr">
      <vt:lpstr>Arial</vt:lpstr>
      <vt:lpstr>Calibri</vt:lpstr>
      <vt:lpstr>Nyala</vt:lpstr>
      <vt:lpstr>Times New Roman</vt:lpstr>
      <vt:lpstr>Trebuchet MS</vt:lpstr>
      <vt:lpstr>Wingdings</vt:lpstr>
      <vt:lpstr>Wingdings 3</vt:lpstr>
      <vt:lpstr>Facette</vt:lpstr>
      <vt:lpstr>DISTRICT 9101: ASSEMBLEE ET CONFERENCE DU DISTRICT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9101: ASSEMBLEE ET CONFERENCE DU DISTRICT</dc:title>
  <dc:creator>Djelika Kone</dc:creator>
  <cp:lastModifiedBy>Serge Coffie</cp:lastModifiedBy>
  <cp:revision>67</cp:revision>
  <dcterms:created xsi:type="dcterms:W3CDTF">2019-03-15T11:21:46Z</dcterms:created>
  <dcterms:modified xsi:type="dcterms:W3CDTF">2019-03-15T14:25:59Z</dcterms:modified>
</cp:coreProperties>
</file>